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324" r:id="rId3"/>
    <p:sldId id="275" r:id="rId4"/>
    <p:sldId id="276" r:id="rId5"/>
    <p:sldId id="284" r:id="rId6"/>
    <p:sldId id="285" r:id="rId7"/>
    <p:sldId id="277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271" r:id="rId4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99" autoAdjust="0"/>
  </p:normalViewPr>
  <p:slideViewPr>
    <p:cSldViewPr>
      <p:cViewPr varScale="1">
        <p:scale>
          <a:sx n="90" d="100"/>
          <a:sy n="90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0CF30-7B34-4056-8A4E-A43478DE541A}" type="datetimeFigureOut">
              <a:rPr lang="cs-CZ" smtClean="0"/>
              <a:t>5.2.2017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82C5B-087A-46C7-AB85-D19A0CAE69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485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Shape 6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1" name="Shape 661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62" name="Shape 662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1092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Shape 6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1" name="Shape 661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Mohou vypadnout i jiné neočekávané!</a:t>
            </a:r>
          </a:p>
        </p:txBody>
      </p:sp>
      <p:sp>
        <p:nvSpPr>
          <p:cNvPr id="662" name="Shape 662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1343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Shape 6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1" name="Shape 661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 dirty="0"/>
              <a:t>Mohou vypadnout i jiné neočekávané!</a:t>
            </a:r>
          </a:p>
        </p:txBody>
      </p:sp>
      <p:sp>
        <p:nvSpPr>
          <p:cNvPr id="662" name="Shape 662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0893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Shape 6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1" name="Shape 661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62" name="Shape 662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4594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74" name="Shape 674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6743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74" name="Shape 674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6379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74" name="Shape 674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4160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73" name="Shape 673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74" name="Shape 674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8772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3588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1" name="Shape 681"/>
          <p:cNvSpPr txBox="1">
            <a:spLocks noGrp="1"/>
          </p:cNvSpPr>
          <p:nvPr>
            <p:ph type="body" idx="1"/>
          </p:nvPr>
        </p:nvSpPr>
        <p:spPr>
          <a:xfrm>
            <a:off x="685801" y="4343401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t" anchorCtr="0">
            <a:noAutofit/>
          </a:bodyPr>
          <a:lstStyle/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Rozepíšeme podmínky – znáte kombinační tabulky 1-0?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Přidáme jednotlivé akce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Vypadnou nám nemožné kombinace</a:t>
            </a:r>
          </a:p>
          <a:p>
            <a:pPr marL="228578" indent="-228578"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cs-CZ" sz="1700"/>
              <a:t>Mohou vypadnout i jiné neočekávané!</a:t>
            </a:r>
          </a:p>
        </p:txBody>
      </p:sp>
      <p:sp>
        <p:nvSpPr>
          <p:cNvPr id="682" name="Shape 682"/>
          <p:cNvSpPr txBox="1">
            <a:spLocks noGrp="1"/>
          </p:cNvSpPr>
          <p:nvPr>
            <p:ph type="sldNum" idx="12"/>
          </p:nvPr>
        </p:nvSpPr>
        <p:spPr>
          <a:xfrm>
            <a:off x="3884613" y="8685214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87325" tIns="43663" rIns="87325" bIns="43663" anchor="b" anchorCtr="0">
            <a:noAutofit/>
          </a:bodyPr>
          <a:lstStyle/>
          <a:p>
            <a:pPr>
              <a:buSzPct val="25000"/>
            </a:pPr>
            <a:r>
              <a:rPr lang="cs-CZ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809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9"/>
            <a:ext cx="467543" cy="171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917848"/>
            <a:ext cx="5940152" cy="594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088832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9F68-0077-4CCB-B164-9FA512971226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576197"/>
            <a:ext cx="4008682" cy="6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ázek 21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532440" y="80688"/>
            <a:ext cx="551189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309349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6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381600"/>
            <a:ext cx="5111750" cy="5745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544400"/>
            <a:ext cx="3008313" cy="458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D2BDC-D9D3-4458-B01B-5E830F0D013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24961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7DC5-0D0D-4576-ADB4-FE5F714A1E0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68557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04F0-D360-4368-811D-E8B29B3A813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914769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381600"/>
            <a:ext cx="2057400" cy="574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600"/>
            <a:ext cx="6019800" cy="574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4480-44CC-44DA-B824-A62880EC46D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9241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AEFFB-2865-4030-ADE1-6700F9F941AB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21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532440" y="80688"/>
            <a:ext cx="551189" cy="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184894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165DB-1FE6-4218-ADFC-352102F9E8F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71689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0000"/>
            <a:ext cx="4038600" cy="441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0000"/>
            <a:ext cx="4038600" cy="441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38C8-F58F-4B0F-8F01-C810387EE29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47587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0000"/>
            <a:ext cx="51984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99600" y="1710000"/>
            <a:ext cx="28800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38C8-F58F-4B0F-8F01-C810387EE29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3"/>
          </p:nvPr>
        </p:nvSpPr>
        <p:spPr>
          <a:xfrm>
            <a:off x="457200" y="4021200"/>
            <a:ext cx="8229600" cy="210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685839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0000"/>
            <a:ext cx="51984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99600" y="1710000"/>
            <a:ext cx="28800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38C8-F58F-4B0F-8F01-C810387EE29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sz="half" idx="13"/>
          </p:nvPr>
        </p:nvSpPr>
        <p:spPr>
          <a:xfrm>
            <a:off x="3488400" y="4021200"/>
            <a:ext cx="51984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 dirty="0"/>
          </a:p>
        </p:txBody>
      </p:sp>
      <p:sp>
        <p:nvSpPr>
          <p:cNvPr id="9" name="Zástupný symbol pro obsah 3"/>
          <p:cNvSpPr>
            <a:spLocks noGrp="1"/>
          </p:cNvSpPr>
          <p:nvPr>
            <p:ph sz="half" idx="14"/>
          </p:nvPr>
        </p:nvSpPr>
        <p:spPr>
          <a:xfrm>
            <a:off x="457200" y="4021200"/>
            <a:ext cx="2880000" cy="21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13382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41600"/>
            <a:ext cx="4040188" cy="640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282400"/>
            <a:ext cx="4040188" cy="384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41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282400"/>
            <a:ext cx="4041775" cy="384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23FB-3BE4-43BD-8FCA-634C393B8188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24037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DF51D-F376-441B-AB77-E50ABD11AC85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7936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537B-91AA-4D7D-A302-97C565961761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2280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5400000">
            <a:off x="1540909" y="-497301"/>
            <a:ext cx="373549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 descr="f2_kruhy_vnitrek.wmf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071958" y="1785926"/>
            <a:ext cx="5072074" cy="5072074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381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10000"/>
            <a:ext cx="8229600" cy="441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BC74-7800-466B-AE00-370A81429029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5.2.2017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B43AD-B776-4FBA-B324-CCB161653B13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05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CA99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ACA992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ACA99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ACA99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ACA99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4IT474 - Analýza </a:t>
            </a:r>
            <a:r>
              <a:rPr lang="cs-CZ" dirty="0" smtClean="0"/>
              <a:t>a návrh testů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5</a:t>
            </a:r>
            <a:r>
              <a:rPr lang="cs-CZ" dirty="0" smtClean="0"/>
              <a:t>. přednáška – Úroveň formalizace</a:t>
            </a:r>
          </a:p>
          <a:p>
            <a:r>
              <a:rPr lang="cs-CZ" dirty="0" smtClean="0"/>
              <a:t>Black-box metody</a:t>
            </a:r>
          </a:p>
          <a:p>
            <a:endParaRPr lang="cs-CZ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5496" y="6237312"/>
            <a:ext cx="4248472" cy="5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ACA992"/>
              </a:buClr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ACA992"/>
              </a:buClr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ACA992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ACA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ACA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zdenek.grossl@ness.com</a:t>
            </a:r>
          </a:p>
        </p:txBody>
      </p:sp>
    </p:spTree>
    <p:extLst>
      <p:ext uri="{BB962C8B-B14F-4D97-AF65-F5344CB8AC3E}">
        <p14:creationId xmlns:p14="http://schemas.microsoft.com/office/powerpoint/2010/main" val="1128508449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tříd </a:t>
            </a:r>
            <a:r>
              <a:rPr lang="cs-CZ" dirty="0" smtClean="0"/>
              <a:t>ekvivalence – příklad 1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/>
          </a:bodyPr>
          <a:lstStyle/>
          <a:p>
            <a:r>
              <a:rPr lang="cs-CZ" sz="4000" b="1" dirty="0"/>
              <a:t>Řešení:</a:t>
            </a:r>
          </a:p>
          <a:p>
            <a:r>
              <a:rPr lang="cs-CZ" dirty="0"/>
              <a:t>Třídy ekvivalence jsou klienti.</a:t>
            </a:r>
          </a:p>
          <a:p>
            <a:r>
              <a:rPr lang="cs-CZ" dirty="0"/>
              <a:t>Pro test zobrazení formuláře použiji:</a:t>
            </a:r>
          </a:p>
          <a:p>
            <a:pPr lvl="1"/>
            <a:r>
              <a:rPr lang="cs-CZ" dirty="0"/>
              <a:t>Klient bez produktů</a:t>
            </a:r>
          </a:p>
          <a:p>
            <a:pPr lvl="1"/>
            <a:r>
              <a:rPr lang="cs-CZ" dirty="0"/>
              <a:t>Klient s KK</a:t>
            </a:r>
          </a:p>
          <a:p>
            <a:pPr lvl="1"/>
            <a:r>
              <a:rPr lang="cs-CZ" dirty="0"/>
              <a:t>Klient s KTK</a:t>
            </a:r>
          </a:p>
          <a:p>
            <a:pPr lvl="1"/>
            <a:r>
              <a:rPr lang="cs-CZ" dirty="0"/>
              <a:t>Klient s KK i KTK ???</a:t>
            </a:r>
          </a:p>
        </p:txBody>
      </p:sp>
    </p:spTree>
    <p:extLst>
      <p:ext uri="{BB962C8B-B14F-4D97-AF65-F5344CB8AC3E}">
        <p14:creationId xmlns:p14="http://schemas.microsoft.com/office/powerpoint/2010/main" val="258648913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tříd </a:t>
            </a:r>
            <a:r>
              <a:rPr lang="cs-CZ" dirty="0" smtClean="0"/>
              <a:t>ekvivalence – příklad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/>
          </a:bodyPr>
          <a:lstStyle/>
          <a:p>
            <a:r>
              <a:rPr lang="cs-CZ" dirty="0"/>
              <a:t>Zadání:</a:t>
            </a:r>
          </a:p>
          <a:p>
            <a:r>
              <a:rPr lang="cs-CZ" dirty="0"/>
              <a:t>Banka nabízí svým klientům půjčku. Její maximální výše je omezena pouze klientovým věkem:</a:t>
            </a:r>
          </a:p>
          <a:p>
            <a:pPr lvl="1"/>
            <a:r>
              <a:rPr lang="cs-CZ" dirty="0"/>
              <a:t>Do 18 ti let – max. 10 000 Kč</a:t>
            </a:r>
          </a:p>
          <a:p>
            <a:pPr lvl="1"/>
            <a:r>
              <a:rPr lang="cs-CZ" dirty="0"/>
              <a:t>18 až 50 let – max. 500 000 Kč</a:t>
            </a:r>
          </a:p>
          <a:p>
            <a:pPr lvl="1"/>
            <a:r>
              <a:rPr lang="cs-CZ" dirty="0"/>
              <a:t>Nad 50 let – 200 000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974907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tříd </a:t>
            </a:r>
            <a:r>
              <a:rPr lang="cs-CZ" dirty="0" smtClean="0"/>
              <a:t>ekvivalence – příklad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Zadání:</a:t>
            </a:r>
          </a:p>
          <a:p>
            <a:r>
              <a:rPr lang="cs-CZ" dirty="0"/>
              <a:t>Banka nabízí svým klientům půjčku. Její maximální výše je omezena pouze klientovým věkem:</a:t>
            </a:r>
          </a:p>
          <a:p>
            <a:pPr lvl="1"/>
            <a:r>
              <a:rPr lang="cs-CZ" dirty="0"/>
              <a:t>Do 18 ti let – max. 10 000 Kč</a:t>
            </a:r>
          </a:p>
          <a:p>
            <a:pPr lvl="1"/>
            <a:r>
              <a:rPr lang="cs-CZ" dirty="0"/>
              <a:t>18 až 50 let – max. 500 000 Kč</a:t>
            </a:r>
          </a:p>
          <a:p>
            <a:pPr lvl="1"/>
            <a:r>
              <a:rPr lang="cs-CZ" dirty="0"/>
              <a:t>Nad 50 let – 200 000 Kč</a:t>
            </a:r>
          </a:p>
          <a:p>
            <a:endParaRPr lang="cs-CZ" dirty="0"/>
          </a:p>
          <a:p>
            <a:r>
              <a:rPr lang="cs-CZ" b="1" dirty="0"/>
              <a:t>Řešení:</a:t>
            </a:r>
          </a:p>
          <a:p>
            <a:r>
              <a:rPr lang="cs-CZ" dirty="0"/>
              <a:t>Test tří hodnot (např. klientovi je 15, 40 a 60 let)</a:t>
            </a:r>
          </a:p>
          <a:p>
            <a:r>
              <a:rPr lang="cs-CZ" dirty="0"/>
              <a:t>Poznámka: Tento příklad bude použit i u další metody, aby vyniklo jejich srovnání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46902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tříd </a:t>
            </a:r>
            <a:r>
              <a:rPr lang="cs-CZ" dirty="0" smtClean="0"/>
              <a:t>ekvivalence – shrnutí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Vhodná metoda, </a:t>
            </a:r>
            <a:r>
              <a:rPr lang="cs-CZ" dirty="0"/>
              <a:t>pokud dokážeme definovat třídy ekvivalence</a:t>
            </a:r>
          </a:p>
          <a:p>
            <a:r>
              <a:rPr lang="cs-CZ" dirty="0"/>
              <a:t>Často pro číselné hodnoty (ale </a:t>
            </a:r>
            <a:r>
              <a:rPr lang="cs-CZ" dirty="0" smtClean="0"/>
              <a:t>nejen </a:t>
            </a:r>
            <a:r>
              <a:rPr lang="cs-CZ" dirty="0"/>
              <a:t>pro ně)</a:t>
            </a:r>
          </a:p>
          <a:p>
            <a:r>
              <a:rPr lang="cs-CZ" dirty="0"/>
              <a:t>I pro nesetříděné množiny</a:t>
            </a:r>
          </a:p>
          <a:p>
            <a:r>
              <a:rPr lang="cs-CZ" dirty="0"/>
              <a:t>Všechny úrovně testů</a:t>
            </a:r>
          </a:p>
          <a:p>
            <a:r>
              <a:rPr lang="cs-CZ" dirty="0"/>
              <a:t>Konkrétní i logické testy</a:t>
            </a:r>
          </a:p>
          <a:p>
            <a:r>
              <a:rPr lang="cs-CZ" dirty="0"/>
              <a:t>Náročné na data</a:t>
            </a:r>
          </a:p>
          <a:p>
            <a:r>
              <a:rPr lang="cs-CZ" dirty="0"/>
              <a:t>Nejsilnější s </a:t>
            </a:r>
            <a:r>
              <a:rPr lang="cs-CZ" dirty="0" smtClean="0"/>
              <a:t>metodou „hraničních hodnot“</a:t>
            </a:r>
            <a:endParaRPr lang="cs-CZ" dirty="0"/>
          </a:p>
          <a:p>
            <a:r>
              <a:rPr lang="cs-CZ" dirty="0"/>
              <a:t>Vhodné pro </a:t>
            </a:r>
            <a:r>
              <a:rPr lang="cs-CZ" dirty="0" err="1"/>
              <a:t>smoketesty</a:t>
            </a:r>
            <a:r>
              <a:rPr lang="cs-CZ" dirty="0"/>
              <a:t> – rychle ověří základní funkcionalitu</a:t>
            </a:r>
          </a:p>
          <a:p>
            <a:r>
              <a:rPr lang="cs-CZ" dirty="0"/>
              <a:t>Odhalí defekty typu „špatné zpracování vstupních hodnot</a:t>
            </a:r>
            <a:r>
              <a:rPr lang="cs-CZ" dirty="0" smtClean="0"/>
              <a:t>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96623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Metoda analýzy hraničních hodnot (</a:t>
            </a:r>
            <a:r>
              <a:rPr lang="cs-CZ" dirty="0" err="1" smtClean="0"/>
              <a:t>boundary</a:t>
            </a:r>
            <a:r>
              <a:rPr lang="cs-CZ" dirty="0" smtClean="0"/>
              <a:t> </a:t>
            </a:r>
            <a:r>
              <a:rPr lang="cs-CZ" dirty="0" err="1" smtClean="0"/>
              <a:t>values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Testování hraničních hodnot intervalů (tříd ekvivalence)</a:t>
            </a:r>
          </a:p>
          <a:p>
            <a:r>
              <a:rPr lang="cs-CZ" dirty="0"/>
              <a:t>Testují se vždy tři hodnoty na každé hranici</a:t>
            </a:r>
          </a:p>
          <a:p>
            <a:pPr lvl="1"/>
            <a:r>
              <a:rPr lang="cs-CZ" dirty="0"/>
              <a:t>Hraniční hodnota</a:t>
            </a:r>
          </a:p>
          <a:p>
            <a:pPr lvl="1"/>
            <a:r>
              <a:rPr lang="cs-CZ" dirty="0"/>
              <a:t>První hodnota pod hranicí</a:t>
            </a:r>
          </a:p>
          <a:p>
            <a:pPr lvl="1"/>
            <a:r>
              <a:rPr lang="cs-CZ" dirty="0"/>
              <a:t>První hodnota nad hranicí</a:t>
            </a:r>
          </a:p>
          <a:p>
            <a:r>
              <a:rPr lang="cs-CZ" dirty="0"/>
              <a:t>Testují se vždy dvě hodnoty na každé hranici</a:t>
            </a:r>
          </a:p>
          <a:p>
            <a:pPr lvl="1"/>
            <a:r>
              <a:rPr lang="cs-CZ" dirty="0"/>
              <a:t>Hraniční hodnota (uvnitř intervalu)</a:t>
            </a:r>
          </a:p>
          <a:p>
            <a:pPr lvl="1"/>
            <a:r>
              <a:rPr lang="cs-CZ" dirty="0"/>
              <a:t>První hodnota mimo interval</a:t>
            </a:r>
          </a:p>
          <a:p>
            <a:endParaRPr lang="cs-CZ" dirty="0"/>
          </a:p>
          <a:p>
            <a:r>
              <a:rPr lang="cs-CZ" dirty="0"/>
              <a:t>CO JE TO HRANICE???</a:t>
            </a:r>
          </a:p>
          <a:p>
            <a:pPr lvl="1"/>
            <a:r>
              <a:rPr lang="cs-CZ" dirty="0"/>
              <a:t>Hraniční hodnoty definujeme vzhledem k nejmenší použité jednotce (den, rok, 1 Kč nebo 1 haléř…)</a:t>
            </a:r>
          </a:p>
          <a:p>
            <a:r>
              <a:rPr lang="cs-CZ" dirty="0" smtClean="0"/>
              <a:t>Pokrytí: </a:t>
            </a:r>
            <a:r>
              <a:rPr lang="cs-CZ" dirty="0"/>
              <a:t>Počet otestovaných hraničních hodnot lomeno počet všech identifikovaných hraničních hodnot.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296010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analýzy hraničních hodnot </a:t>
            </a:r>
            <a:r>
              <a:rPr lang="cs-CZ" dirty="0" smtClean="0"/>
              <a:t>– příklad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/>
          </a:bodyPr>
          <a:lstStyle/>
          <a:p>
            <a:r>
              <a:rPr lang="cs-CZ" b="1" dirty="0"/>
              <a:t>Zadání:</a:t>
            </a:r>
          </a:p>
          <a:p>
            <a:r>
              <a:rPr lang="cs-CZ" dirty="0"/>
              <a:t>Banka nabízí svým klientům půjčku. Její maximální výše je omezena pouze klientovým věkem:</a:t>
            </a:r>
          </a:p>
          <a:p>
            <a:pPr lvl="1"/>
            <a:r>
              <a:rPr lang="cs-CZ" dirty="0"/>
              <a:t>Do 18 ti let – max. 10 000 Kč</a:t>
            </a:r>
          </a:p>
          <a:p>
            <a:pPr lvl="1"/>
            <a:r>
              <a:rPr lang="cs-CZ" dirty="0"/>
              <a:t>18 až 50 let – max. 500 000 Kč</a:t>
            </a:r>
          </a:p>
          <a:p>
            <a:pPr lvl="1"/>
            <a:r>
              <a:rPr lang="cs-CZ" dirty="0"/>
              <a:t>Nad 50 let – 200 000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336576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analýzy hraničních hodnot </a:t>
            </a:r>
            <a:r>
              <a:rPr lang="cs-CZ" dirty="0" smtClean="0"/>
              <a:t>– příklad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Zadání:</a:t>
            </a:r>
          </a:p>
          <a:p>
            <a:r>
              <a:rPr lang="cs-CZ" dirty="0"/>
              <a:t>Banka nabízí svým klientům půjčku. Její maximální výše je omezena pouze klientovým věkem:</a:t>
            </a:r>
          </a:p>
          <a:p>
            <a:pPr lvl="1"/>
            <a:r>
              <a:rPr lang="cs-CZ" dirty="0"/>
              <a:t>Do 18 ti let – max. 10 000 Kč</a:t>
            </a:r>
          </a:p>
          <a:p>
            <a:pPr lvl="1"/>
            <a:r>
              <a:rPr lang="cs-CZ" dirty="0"/>
              <a:t>18 až 50 let – max. 500 000 Kč</a:t>
            </a:r>
          </a:p>
          <a:p>
            <a:pPr lvl="1"/>
            <a:r>
              <a:rPr lang="cs-CZ" dirty="0"/>
              <a:t>Nad 50 let – 200 000 Kč</a:t>
            </a:r>
          </a:p>
          <a:p>
            <a:endParaRPr lang="cs-CZ" dirty="0" smtClean="0"/>
          </a:p>
          <a:p>
            <a:r>
              <a:rPr lang="cs-CZ" b="1" dirty="0" smtClean="0"/>
              <a:t>Řešení</a:t>
            </a:r>
            <a:r>
              <a:rPr lang="cs-CZ" b="1" dirty="0"/>
              <a:t>:</a:t>
            </a:r>
          </a:p>
          <a:p>
            <a:r>
              <a:rPr lang="cs-CZ" dirty="0"/>
              <a:t>Test šesti hodnot (klientovi je 17, 18 a 19 let 49, 50 a 51 let)</a:t>
            </a:r>
          </a:p>
          <a:p>
            <a:pPr lvl="1"/>
            <a:r>
              <a:rPr lang="cs-CZ" dirty="0"/>
              <a:t>Nejmenší jednotka – navrhuji 1 den</a:t>
            </a:r>
          </a:p>
          <a:p>
            <a:pPr lvl="1"/>
            <a:r>
              <a:rPr lang="cs-CZ" dirty="0"/>
              <a:t>Poznámka: data připravena </a:t>
            </a:r>
            <a:r>
              <a:rPr lang="cs-CZ" dirty="0" smtClean="0"/>
              <a:t>speciálně </a:t>
            </a:r>
            <a:r>
              <a:rPr lang="cs-CZ" dirty="0"/>
              <a:t>pro tento případ s přesností na 1 den nebudou použitelná pro další testy.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94554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Metoda analýzy hraničních hodnot </a:t>
            </a:r>
            <a:r>
              <a:rPr lang="cs-CZ" dirty="0" smtClean="0"/>
              <a:t>– příklad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Napište jaké hodnoty budete testovat podle metody </a:t>
            </a:r>
            <a:r>
              <a:rPr lang="cs-CZ" dirty="0" smtClean="0"/>
              <a:t>hraničních hodnot v </a:t>
            </a:r>
            <a:r>
              <a:rPr lang="cs-CZ" dirty="0"/>
              <a:t>následujícím </a:t>
            </a:r>
            <a:r>
              <a:rPr lang="cs-CZ" dirty="0" smtClean="0"/>
              <a:t>příkladu:</a:t>
            </a:r>
            <a:endParaRPr lang="cs-CZ" dirty="0"/>
          </a:p>
          <a:p>
            <a:endParaRPr lang="cs-CZ" dirty="0"/>
          </a:p>
          <a:p>
            <a:r>
              <a:rPr lang="cs-CZ" dirty="0"/>
              <a:t>Banka nabízí klientům půjčky. K žádosti slouží online formulář. Banka o klientovi má informaci o průměrné i aktuální výši jeho konta.</a:t>
            </a:r>
          </a:p>
          <a:p>
            <a:pPr lvl="1"/>
            <a:r>
              <a:rPr lang="cs-CZ" dirty="0"/>
              <a:t>Nezletilí a nesvéprávní klienti jsou automaticky zamítnuti</a:t>
            </a:r>
          </a:p>
          <a:p>
            <a:pPr lvl="1"/>
            <a:r>
              <a:rPr lang="cs-CZ" dirty="0"/>
              <a:t>Zletilí a svéprávní klienti požádají o půjčku na 100.000 Kč na 5 let.</a:t>
            </a:r>
          </a:p>
          <a:p>
            <a:pPr lvl="2"/>
            <a:r>
              <a:rPr lang="cs-CZ" dirty="0"/>
              <a:t>U klientů </a:t>
            </a:r>
            <a:r>
              <a:rPr lang="cs-CZ" dirty="0" smtClean="0"/>
              <a:t>se </a:t>
            </a:r>
            <a:r>
              <a:rPr lang="cs-CZ" dirty="0"/>
              <a:t>záporným </a:t>
            </a:r>
            <a:r>
              <a:rPr lang="cs-CZ" dirty="0" smtClean="0"/>
              <a:t>aktuálním zůstatkem </a:t>
            </a:r>
            <a:r>
              <a:rPr lang="cs-CZ" dirty="0"/>
              <a:t>je automaticky zobrazeno zamítnutí</a:t>
            </a:r>
          </a:p>
          <a:p>
            <a:pPr lvl="2"/>
            <a:r>
              <a:rPr lang="cs-CZ" dirty="0"/>
              <a:t>U klientů s průměrným zůstatkem na účtu alespoň 20.000 Kč je stanoven úrok 12,5% </a:t>
            </a:r>
            <a:r>
              <a:rPr lang="cs-CZ" dirty="0" err="1"/>
              <a:t>p.a</a:t>
            </a:r>
            <a:r>
              <a:rPr lang="cs-CZ" dirty="0"/>
              <a:t>.</a:t>
            </a:r>
          </a:p>
          <a:p>
            <a:pPr lvl="2"/>
            <a:r>
              <a:rPr lang="cs-CZ" dirty="0"/>
              <a:t>U klientů s průměrným zůstatkem na účtu alespoň 40.000 Kč je stanoven úrok 10,2% </a:t>
            </a:r>
            <a:r>
              <a:rPr lang="cs-CZ" dirty="0" err="1"/>
              <a:t>p.a</a:t>
            </a:r>
            <a:r>
              <a:rPr lang="cs-CZ" dirty="0"/>
              <a:t>.</a:t>
            </a:r>
          </a:p>
          <a:p>
            <a:pPr lvl="2"/>
            <a:r>
              <a:rPr lang="cs-CZ" dirty="0"/>
              <a:t>U klientů s průměrným zůstatkem na účtu menším než 20.000 Kč je stanoven úrok 16,8% </a:t>
            </a:r>
            <a:r>
              <a:rPr lang="cs-CZ" dirty="0" err="1"/>
              <a:t>p.a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380861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5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Analýza hraničních </a:t>
            </a:r>
            <a:r>
              <a:rPr lang="cs-CZ" dirty="0"/>
              <a:t>hodnot </a:t>
            </a:r>
            <a:r>
              <a:rPr lang="cs-CZ" dirty="0" smtClean="0"/>
              <a:t>– řeš. příkladu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/>
          </a:bodyPr>
          <a:lstStyle/>
          <a:p>
            <a:r>
              <a:rPr lang="cs-CZ" dirty="0"/>
              <a:t>Nejprve </a:t>
            </a:r>
            <a:r>
              <a:rPr lang="cs-CZ" dirty="0" smtClean="0"/>
              <a:t>první metodou najdeme </a:t>
            </a:r>
            <a:r>
              <a:rPr lang="cs-CZ" dirty="0"/>
              <a:t>třídy ekvivalence:</a:t>
            </a:r>
          </a:p>
          <a:p>
            <a:pPr lvl="1"/>
            <a:r>
              <a:rPr lang="cs-CZ" dirty="0"/>
              <a:t>Nezletilý, nesvéprávný</a:t>
            </a:r>
          </a:p>
          <a:p>
            <a:pPr lvl="1"/>
            <a:r>
              <a:rPr lang="cs-CZ" dirty="0"/>
              <a:t>Nezletilý, svéprávný</a:t>
            </a:r>
          </a:p>
          <a:p>
            <a:pPr lvl="1"/>
            <a:r>
              <a:rPr lang="cs-CZ" dirty="0"/>
              <a:t>Zletilý, svéprávný</a:t>
            </a:r>
          </a:p>
          <a:p>
            <a:pPr lvl="1"/>
            <a:r>
              <a:rPr lang="cs-CZ" dirty="0"/>
              <a:t>Zletilý, </a:t>
            </a:r>
            <a:r>
              <a:rPr lang="cs-CZ" dirty="0" smtClean="0"/>
              <a:t>nesvéprávný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11512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5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Analýza hraničních </a:t>
            </a:r>
            <a:r>
              <a:rPr lang="cs-CZ" dirty="0"/>
              <a:t>hodnot </a:t>
            </a:r>
            <a:r>
              <a:rPr lang="cs-CZ" dirty="0" smtClean="0"/>
              <a:t>– řeš. příkladu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Nejprve </a:t>
            </a:r>
            <a:r>
              <a:rPr lang="cs-CZ" dirty="0" smtClean="0"/>
              <a:t>první metodou najdeme </a:t>
            </a:r>
            <a:r>
              <a:rPr lang="cs-CZ" dirty="0"/>
              <a:t>třídy ekvivalence:</a:t>
            </a:r>
          </a:p>
          <a:p>
            <a:pPr lvl="1"/>
            <a:r>
              <a:rPr lang="cs-CZ" dirty="0"/>
              <a:t>Nezletilý, nesvéprávný</a:t>
            </a:r>
          </a:p>
          <a:p>
            <a:pPr lvl="1"/>
            <a:r>
              <a:rPr lang="cs-CZ" dirty="0"/>
              <a:t>Nezletilý, svéprávný</a:t>
            </a:r>
          </a:p>
          <a:p>
            <a:pPr lvl="1"/>
            <a:r>
              <a:rPr lang="cs-CZ" dirty="0"/>
              <a:t>Zletilý, svéprávný</a:t>
            </a:r>
          </a:p>
          <a:p>
            <a:pPr lvl="1"/>
            <a:r>
              <a:rPr lang="cs-CZ" dirty="0"/>
              <a:t>Zletilý, nesvéprávný</a:t>
            </a:r>
          </a:p>
          <a:p>
            <a:r>
              <a:rPr lang="cs-CZ" dirty="0"/>
              <a:t>Pro zletilé a svéprávné provedeme rozdělení na:</a:t>
            </a:r>
          </a:p>
          <a:p>
            <a:pPr lvl="1"/>
            <a:r>
              <a:rPr lang="cs-CZ" dirty="0"/>
              <a:t>Záporný aktuální zůstatek</a:t>
            </a:r>
          </a:p>
          <a:p>
            <a:pPr lvl="1"/>
            <a:r>
              <a:rPr lang="cs-CZ" dirty="0"/>
              <a:t>Kladný aktuální zůstatek  </a:t>
            </a:r>
          </a:p>
          <a:p>
            <a:pPr lvl="1"/>
            <a:r>
              <a:rPr lang="cs-CZ" dirty="0"/>
              <a:t>Pro klienty s kladným zůstatkem definujeme hranice</a:t>
            </a:r>
          </a:p>
          <a:p>
            <a:pPr lvl="2"/>
            <a:r>
              <a:rPr lang="cs-CZ" dirty="0"/>
              <a:t>20.000 Kč: 19.999 Kč, 20.000 Kč, 20.001 Kč</a:t>
            </a:r>
          </a:p>
          <a:p>
            <a:pPr lvl="2"/>
            <a:r>
              <a:rPr lang="cs-CZ" dirty="0"/>
              <a:t>40.000 Kč: 39.999 Kč, 40.000 Kč, 40.001 </a:t>
            </a:r>
            <a:r>
              <a:rPr lang="cs-CZ" dirty="0" smtClean="0"/>
              <a:t>Kč</a:t>
            </a:r>
          </a:p>
        </p:txBody>
      </p:sp>
    </p:spTree>
    <p:extLst>
      <p:ext uri="{BB962C8B-B14F-4D97-AF65-F5344CB8AC3E}">
        <p14:creationId xmlns:p14="http://schemas.microsoft.com/office/powerpoint/2010/main" val="104779409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v procesu – tvorba testů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hape 203"/>
          <p:cNvSpPr/>
          <p:nvPr/>
        </p:nvSpPr>
        <p:spPr>
          <a:xfrm>
            <a:off x="0" y="1340768"/>
            <a:ext cx="9141479" cy="5041949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5" name="Up Arrow 4"/>
          <p:cNvSpPr/>
          <p:nvPr/>
        </p:nvSpPr>
        <p:spPr>
          <a:xfrm rot="16200000">
            <a:off x="3167844" y="5337213"/>
            <a:ext cx="648072" cy="129614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Up Arrow 6"/>
          <p:cNvSpPr/>
          <p:nvPr/>
        </p:nvSpPr>
        <p:spPr>
          <a:xfrm rot="12426564">
            <a:off x="2356430" y="2111346"/>
            <a:ext cx="648072" cy="1296144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224211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5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Analýza hraničních </a:t>
            </a:r>
            <a:r>
              <a:rPr lang="cs-CZ" dirty="0"/>
              <a:t>hodnot </a:t>
            </a:r>
            <a:r>
              <a:rPr lang="cs-CZ" dirty="0" smtClean="0"/>
              <a:t>– řeš. příkladu 2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Nejprve </a:t>
            </a:r>
            <a:r>
              <a:rPr lang="cs-CZ" dirty="0" smtClean="0"/>
              <a:t>první metodou najdeme </a:t>
            </a:r>
            <a:r>
              <a:rPr lang="cs-CZ" dirty="0"/>
              <a:t>třídy ekvivalence:</a:t>
            </a:r>
          </a:p>
          <a:p>
            <a:pPr lvl="1"/>
            <a:r>
              <a:rPr lang="cs-CZ" dirty="0"/>
              <a:t>Nezletilý, nesvéprávný</a:t>
            </a:r>
          </a:p>
          <a:p>
            <a:pPr lvl="1"/>
            <a:r>
              <a:rPr lang="cs-CZ" dirty="0"/>
              <a:t>Nezletilý, svéprávný</a:t>
            </a:r>
          </a:p>
          <a:p>
            <a:pPr lvl="1"/>
            <a:r>
              <a:rPr lang="cs-CZ" dirty="0"/>
              <a:t>Zletilý, svéprávný</a:t>
            </a:r>
          </a:p>
          <a:p>
            <a:pPr lvl="1"/>
            <a:r>
              <a:rPr lang="cs-CZ" dirty="0"/>
              <a:t>Zletilý, nesvéprávný</a:t>
            </a:r>
          </a:p>
          <a:p>
            <a:r>
              <a:rPr lang="cs-CZ" dirty="0"/>
              <a:t>Pro zletilé a svéprávné provedeme rozdělení na:</a:t>
            </a:r>
          </a:p>
          <a:p>
            <a:pPr lvl="1"/>
            <a:r>
              <a:rPr lang="cs-CZ" dirty="0"/>
              <a:t>Záporný aktuální zůstatek</a:t>
            </a:r>
          </a:p>
          <a:p>
            <a:pPr lvl="1"/>
            <a:r>
              <a:rPr lang="cs-CZ" dirty="0"/>
              <a:t>Kladný aktuální zůstatek  </a:t>
            </a:r>
          </a:p>
          <a:p>
            <a:pPr lvl="1"/>
            <a:r>
              <a:rPr lang="cs-CZ" dirty="0"/>
              <a:t>Pro klienty s kladným zůstatkem definujeme hranice</a:t>
            </a:r>
          </a:p>
          <a:p>
            <a:pPr lvl="2"/>
            <a:r>
              <a:rPr lang="cs-CZ" dirty="0"/>
              <a:t>20.000 Kč: 19.999 Kč, 20.000 Kč, 20.001 Kč</a:t>
            </a:r>
          </a:p>
          <a:p>
            <a:pPr lvl="2"/>
            <a:r>
              <a:rPr lang="cs-CZ" dirty="0"/>
              <a:t>40.000 Kč: 39.999 Kč, 40.000 Kč, 40.001 </a:t>
            </a:r>
            <a:r>
              <a:rPr lang="cs-CZ" dirty="0" smtClean="0"/>
              <a:t>Kč</a:t>
            </a:r>
          </a:p>
          <a:p>
            <a:r>
              <a:rPr lang="cs-CZ" dirty="0"/>
              <a:t>Co by se měl Test analytik zeptat Analytika:</a:t>
            </a:r>
          </a:p>
          <a:p>
            <a:pPr lvl="1"/>
            <a:r>
              <a:rPr lang="cs-CZ" dirty="0"/>
              <a:t>Co přesná NULA na aktuálním zůstatku?</a:t>
            </a:r>
          </a:p>
          <a:p>
            <a:pPr lvl="1"/>
            <a:r>
              <a:rPr lang="cs-CZ" dirty="0"/>
              <a:t>Jak to bude se záporným průměrným zůstatkem?</a:t>
            </a:r>
          </a:p>
          <a:p>
            <a:pPr lvl="1"/>
            <a:r>
              <a:rPr lang="cs-CZ" dirty="0"/>
              <a:t>A vyzkoušet i klienty s průměrným zůstatkem z prostředku intervalů, např. 10.000, 30.000, 50.000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8580792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752"/>
            <a:ext cx="9144000" cy="1143000"/>
          </a:xfrm>
        </p:spPr>
        <p:txBody>
          <a:bodyPr>
            <a:normAutofit/>
          </a:bodyPr>
          <a:lstStyle/>
          <a:p>
            <a:r>
              <a:rPr lang="cs-CZ" dirty="0" smtClean="0"/>
              <a:t>Analýza hraničních </a:t>
            </a:r>
            <a:r>
              <a:rPr lang="cs-CZ" dirty="0"/>
              <a:t>hodnot </a:t>
            </a:r>
            <a:r>
              <a:rPr lang="cs-CZ" dirty="0" smtClean="0"/>
              <a:t>– shrnutí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Metoda je vhodná pro testování číselných hodnot</a:t>
            </a:r>
          </a:p>
          <a:p>
            <a:r>
              <a:rPr lang="cs-CZ" dirty="0"/>
              <a:t>Mnohem efektivnější než </a:t>
            </a:r>
            <a:r>
              <a:rPr lang="cs-CZ" dirty="0" err="1"/>
              <a:t>Equivalence</a:t>
            </a:r>
            <a:r>
              <a:rPr lang="cs-CZ" dirty="0"/>
              <a:t> </a:t>
            </a:r>
            <a:r>
              <a:rPr lang="cs-CZ" dirty="0" err="1"/>
              <a:t>partitioning</a:t>
            </a:r>
            <a:endParaRPr lang="cs-CZ" dirty="0"/>
          </a:p>
          <a:p>
            <a:r>
              <a:rPr lang="cs-CZ" dirty="0"/>
              <a:t>Některé soubory testovacích hodnot nemají hranice!!</a:t>
            </a:r>
          </a:p>
          <a:p>
            <a:r>
              <a:rPr lang="cs-CZ" dirty="0"/>
              <a:t>Potřebujeme detailní specifikaci!</a:t>
            </a:r>
          </a:p>
          <a:p>
            <a:r>
              <a:rPr lang="cs-CZ" dirty="0"/>
              <a:t>Nevhodné pro nesetříděné množiny</a:t>
            </a:r>
          </a:p>
          <a:p>
            <a:r>
              <a:rPr lang="cs-CZ" dirty="0"/>
              <a:t>Při testování reálných čísel je třeba si předem stanovit přesnost</a:t>
            </a:r>
          </a:p>
          <a:p>
            <a:r>
              <a:rPr lang="cs-CZ" dirty="0"/>
              <a:t>Testování nevalidních (nebo nespecifikovaných) hodnot může být subjektivní</a:t>
            </a:r>
          </a:p>
          <a:p>
            <a:r>
              <a:rPr lang="cs-CZ" dirty="0"/>
              <a:t>2-hodnotový a 3-hodnotový přístup </a:t>
            </a:r>
          </a:p>
          <a:p>
            <a:r>
              <a:rPr lang="cs-CZ" dirty="0"/>
              <a:t>Defekty: Špatné chování na hranicích tříd ekvivalence. </a:t>
            </a:r>
          </a:p>
          <a:p>
            <a:r>
              <a:rPr lang="cs-CZ" dirty="0"/>
              <a:t>Žádná podpora nástrojů – analýza se musí udělat „ručně“ z analytické dokumentace</a:t>
            </a:r>
          </a:p>
        </p:txBody>
      </p:sp>
    </p:spTree>
    <p:extLst>
      <p:ext uri="{BB962C8B-B14F-4D97-AF65-F5344CB8AC3E}">
        <p14:creationId xmlns:p14="http://schemas.microsoft.com/office/powerpoint/2010/main" val="26163245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Testování změn stavů (</a:t>
            </a:r>
            <a:r>
              <a:rPr lang="cs-CZ" dirty="0" err="1" smtClean="0"/>
              <a:t>State</a:t>
            </a:r>
            <a:r>
              <a:rPr lang="cs-CZ" dirty="0" smtClean="0"/>
              <a:t> </a:t>
            </a:r>
            <a:r>
              <a:rPr lang="cs-CZ" dirty="0" err="1" smtClean="0"/>
              <a:t>transition</a:t>
            </a:r>
            <a:r>
              <a:rPr lang="cs-CZ" dirty="0" smtClean="0"/>
              <a:t> </a:t>
            </a:r>
            <a:r>
              <a:rPr lang="cs-CZ" dirty="0" err="1" smtClean="0"/>
              <a:t>testing</a:t>
            </a:r>
            <a:r>
              <a:rPr lang="cs-CZ" dirty="0" smtClean="0"/>
              <a:t>)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4116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Vhodná pro jakýkoliv systém, který mění svůj stav</a:t>
            </a:r>
          </a:p>
          <a:p>
            <a:endParaRPr lang="cs-CZ" dirty="0"/>
          </a:p>
          <a:p>
            <a:r>
              <a:rPr lang="cs-CZ" dirty="0"/>
              <a:t>Pro použití je nutné znát o systému následující:</a:t>
            </a:r>
          </a:p>
          <a:p>
            <a:pPr lvl="1"/>
            <a:r>
              <a:rPr lang="cs-CZ" dirty="0"/>
              <a:t>Stavy:  systém je v nich stabilní, sám se z nich nezmění do jiných</a:t>
            </a:r>
          </a:p>
          <a:p>
            <a:pPr lvl="1"/>
            <a:r>
              <a:rPr lang="cs-CZ" dirty="0"/>
              <a:t>Přechody: změny z jednoho stavu do jiného</a:t>
            </a:r>
          </a:p>
          <a:p>
            <a:pPr lvl="1"/>
            <a:r>
              <a:rPr lang="cs-CZ" dirty="0"/>
              <a:t>Události: způsobují změnu stavu</a:t>
            </a:r>
          </a:p>
          <a:p>
            <a:pPr lvl="1"/>
            <a:r>
              <a:rPr lang="cs-CZ" dirty="0"/>
              <a:t>Akce: odezvy na Události</a:t>
            </a:r>
          </a:p>
          <a:p>
            <a:endParaRPr lang="cs-CZ" dirty="0"/>
          </a:p>
          <a:p>
            <a:r>
              <a:rPr lang="cs-CZ" dirty="0"/>
              <a:t>Způsoby znázornění přechodů</a:t>
            </a:r>
          </a:p>
          <a:p>
            <a:pPr lvl="1"/>
            <a:r>
              <a:rPr lang="cs-CZ" dirty="0" smtClean="0"/>
              <a:t>Stavový </a:t>
            </a:r>
            <a:r>
              <a:rPr lang="cs-CZ" dirty="0"/>
              <a:t>diagram </a:t>
            </a:r>
            <a:r>
              <a:rPr lang="cs-CZ" dirty="0" smtClean="0"/>
              <a:t>(</a:t>
            </a:r>
            <a:r>
              <a:rPr lang="cs-CZ" dirty="0" err="1" smtClean="0"/>
              <a:t>State</a:t>
            </a:r>
            <a:r>
              <a:rPr lang="cs-CZ" dirty="0" smtClean="0"/>
              <a:t> </a:t>
            </a:r>
            <a:r>
              <a:rPr lang="cs-CZ" dirty="0" err="1" smtClean="0"/>
              <a:t>Graph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Tabulka </a:t>
            </a:r>
            <a:r>
              <a:rPr lang="cs-CZ" dirty="0"/>
              <a:t>přechodu </a:t>
            </a:r>
            <a:r>
              <a:rPr lang="cs-CZ" dirty="0" smtClean="0"/>
              <a:t>stavů (</a:t>
            </a:r>
            <a:r>
              <a:rPr lang="cs-CZ" dirty="0" err="1" smtClean="0"/>
              <a:t>State</a:t>
            </a:r>
            <a:r>
              <a:rPr lang="cs-CZ" dirty="0" smtClean="0"/>
              <a:t> Table)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90006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513"/>
          <p:cNvSpPr/>
          <p:nvPr/>
        </p:nvSpPr>
        <p:spPr>
          <a:xfrm>
            <a:off x="28624" y="908720"/>
            <a:ext cx="9115375" cy="3024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Testování změn </a:t>
            </a:r>
            <a:r>
              <a:rPr lang="cs-CZ" dirty="0" smtClean="0"/>
              <a:t>stavů – životní </a:t>
            </a:r>
            <a:r>
              <a:rPr lang="cs-CZ" smtClean="0"/>
              <a:t>cyklus defektu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25" y="3888432"/>
            <a:ext cx="9115374" cy="306896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Testuji jednotlivé </a:t>
            </a:r>
            <a:r>
              <a:rPr lang="cs-CZ" dirty="0"/>
              <a:t>přechody – 0-switch: </a:t>
            </a:r>
          </a:p>
          <a:p>
            <a:pPr lvl="1"/>
            <a:r>
              <a:rPr lang="cs-CZ" dirty="0"/>
              <a:t>Open-&gt;In </a:t>
            </a:r>
            <a:r>
              <a:rPr lang="cs-CZ" dirty="0" err="1"/>
              <a:t>Progress</a:t>
            </a:r>
            <a:r>
              <a:rPr lang="cs-CZ" dirty="0"/>
              <a:t>;    In </a:t>
            </a:r>
            <a:r>
              <a:rPr lang="cs-CZ" dirty="0" err="1"/>
              <a:t>progress</a:t>
            </a:r>
            <a:r>
              <a:rPr lang="cs-CZ" dirty="0"/>
              <a:t>-&gt;</a:t>
            </a:r>
            <a:r>
              <a:rPr lang="cs-CZ" dirty="0" err="1"/>
              <a:t>Pending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;    </a:t>
            </a:r>
            <a:r>
              <a:rPr lang="cs-CZ" dirty="0" err="1"/>
              <a:t>Resolved</a:t>
            </a:r>
            <a:r>
              <a:rPr lang="cs-CZ" dirty="0"/>
              <a:t>-&gt;</a:t>
            </a:r>
            <a:r>
              <a:rPr lang="cs-CZ" dirty="0" err="1"/>
              <a:t>Closed</a:t>
            </a:r>
            <a:r>
              <a:rPr lang="cs-CZ" dirty="0"/>
              <a:t>    </a:t>
            </a:r>
          </a:p>
          <a:p>
            <a:pPr lvl="1"/>
            <a:r>
              <a:rPr lang="cs-CZ" dirty="0"/>
              <a:t>Otestujeme každou „šipku“</a:t>
            </a:r>
          </a:p>
          <a:p>
            <a:r>
              <a:rPr lang="cs-CZ" dirty="0"/>
              <a:t>1-switch – uděláme kok dál, testujeme přechod na 2 stavy:</a:t>
            </a:r>
          </a:p>
          <a:p>
            <a:pPr lvl="1"/>
            <a:r>
              <a:rPr lang="cs-CZ" dirty="0"/>
              <a:t>Open-&gt;In </a:t>
            </a:r>
            <a:r>
              <a:rPr lang="cs-CZ" dirty="0" err="1"/>
              <a:t>Progress</a:t>
            </a:r>
            <a:r>
              <a:rPr lang="cs-CZ" dirty="0"/>
              <a:t>-&gt;</a:t>
            </a:r>
            <a:r>
              <a:rPr lang="cs-CZ" dirty="0" err="1"/>
              <a:t>Pending</a:t>
            </a:r>
            <a:r>
              <a:rPr lang="cs-CZ" dirty="0"/>
              <a:t> </a:t>
            </a:r>
            <a:r>
              <a:rPr lang="cs-CZ" dirty="0" err="1"/>
              <a:t>Change</a:t>
            </a:r>
            <a:endParaRPr lang="cs-CZ" dirty="0"/>
          </a:p>
          <a:p>
            <a:pPr lvl="1"/>
            <a:r>
              <a:rPr lang="cs-CZ" dirty="0"/>
              <a:t>Open-&gt;In </a:t>
            </a:r>
            <a:r>
              <a:rPr lang="cs-CZ" dirty="0" err="1"/>
              <a:t>Progress</a:t>
            </a:r>
            <a:r>
              <a:rPr lang="cs-CZ" dirty="0"/>
              <a:t>-&gt;</a:t>
            </a:r>
            <a:r>
              <a:rPr lang="cs-CZ" dirty="0" err="1"/>
              <a:t>Rejected</a:t>
            </a:r>
            <a:endParaRPr lang="cs-CZ" dirty="0"/>
          </a:p>
          <a:p>
            <a:pPr lvl="1"/>
            <a:r>
              <a:rPr lang="cs-CZ" dirty="0"/>
              <a:t>Otestujeme „delší průchod“, vždy 2 </a:t>
            </a:r>
            <a:r>
              <a:rPr lang="cs-CZ" dirty="0" smtClean="0"/>
              <a:t>šipky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589870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Testování změn stavů </a:t>
            </a:r>
            <a:r>
              <a:rPr lang="cs-CZ" dirty="0" smtClean="0"/>
              <a:t>– shrnutí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579296" cy="5472608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Používá se k detekci chyb:</a:t>
            </a:r>
          </a:p>
          <a:p>
            <a:pPr lvl="1"/>
            <a:r>
              <a:rPr lang="cs-CZ" dirty="0"/>
              <a:t>Špatný počet stavů</a:t>
            </a:r>
          </a:p>
          <a:p>
            <a:pPr lvl="1"/>
            <a:r>
              <a:rPr lang="cs-CZ" dirty="0"/>
              <a:t>Špatný přechod pro daný stav/událost</a:t>
            </a:r>
          </a:p>
          <a:p>
            <a:pPr lvl="1"/>
            <a:r>
              <a:rPr lang="cs-CZ" dirty="0"/>
              <a:t>Nesprávná akce pro daný přechod</a:t>
            </a:r>
          </a:p>
          <a:p>
            <a:pPr lvl="1"/>
            <a:r>
              <a:rPr lang="cs-CZ" dirty="0"/>
              <a:t>„Mrtvé stavy“ / „Černé díry“</a:t>
            </a:r>
          </a:p>
          <a:p>
            <a:pPr lvl="1"/>
            <a:r>
              <a:rPr lang="cs-CZ" dirty="0" smtClean="0"/>
              <a:t>Nedosažitelné </a:t>
            </a:r>
            <a:r>
              <a:rPr lang="cs-CZ" dirty="0"/>
              <a:t>stavy</a:t>
            </a:r>
          </a:p>
          <a:p>
            <a:r>
              <a:rPr lang="cs-CZ" dirty="0"/>
              <a:t>Vyšší úrovně pokrytí </a:t>
            </a:r>
            <a:r>
              <a:rPr lang="cs-CZ" dirty="0" smtClean="0"/>
              <a:t>změn stavů jsou </a:t>
            </a:r>
            <a:r>
              <a:rPr lang="cs-CZ" dirty="0"/>
              <a:t>velmi výhodné pro detekci chyb „přechodových transakcí“</a:t>
            </a:r>
          </a:p>
          <a:p>
            <a:endParaRPr lang="cs-CZ" dirty="0"/>
          </a:p>
          <a:p>
            <a:r>
              <a:rPr lang="cs-CZ" dirty="0"/>
              <a:t>Pozor – 100% pokrytí </a:t>
            </a:r>
            <a:r>
              <a:rPr lang="cs-CZ" dirty="0" smtClean="0"/>
              <a:t>touto metodou nezaručuje </a:t>
            </a:r>
            <a:r>
              <a:rPr lang="cs-CZ" dirty="0"/>
              <a:t>100% správnost chování!!!</a:t>
            </a:r>
          </a:p>
          <a:p>
            <a:endParaRPr lang="cs-CZ" dirty="0"/>
          </a:p>
          <a:p>
            <a:r>
              <a:rPr lang="cs-CZ" dirty="0"/>
              <a:t>Dá se automatizovat</a:t>
            </a:r>
          </a:p>
          <a:p>
            <a:endParaRPr lang="cs-CZ" dirty="0"/>
          </a:p>
          <a:p>
            <a:r>
              <a:rPr lang="cs-CZ" dirty="0"/>
              <a:t>Zvolte vhodnou úroveň </a:t>
            </a:r>
            <a:r>
              <a:rPr lang="cs-CZ" dirty="0" smtClean="0"/>
              <a:t>pokrytí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435622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Testování dle případů užití (Use Case </a:t>
            </a:r>
            <a:r>
              <a:rPr lang="cs-CZ" dirty="0" err="1" smtClean="0"/>
              <a:t>testing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517232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Vycházejí z </a:t>
            </a:r>
            <a:r>
              <a:rPr lang="cs-CZ" dirty="0" smtClean="0"/>
              <a:t>případů užití</a:t>
            </a:r>
            <a:endParaRPr lang="cs-CZ" dirty="0"/>
          </a:p>
          <a:p>
            <a:r>
              <a:rPr lang="cs-CZ" dirty="0"/>
              <a:t>Jaká je definice </a:t>
            </a:r>
            <a:r>
              <a:rPr lang="cs-CZ" dirty="0" smtClean="0"/>
              <a:t>případu užití (Use Case)?</a:t>
            </a:r>
            <a:endParaRPr lang="cs-CZ" dirty="0"/>
          </a:p>
          <a:p>
            <a:endParaRPr lang="cs-CZ" dirty="0"/>
          </a:p>
          <a:p>
            <a:r>
              <a:rPr lang="cs-CZ" dirty="0"/>
              <a:t>Obvyklá struktura Use case:</a:t>
            </a:r>
          </a:p>
          <a:p>
            <a:pPr lvl="1"/>
            <a:r>
              <a:rPr lang="cs-CZ" dirty="0" smtClean="0"/>
              <a:t>vstupní podmínky (</a:t>
            </a:r>
            <a:r>
              <a:rPr lang="cs-CZ" dirty="0" err="1" smtClean="0"/>
              <a:t>Preconditions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základní </a:t>
            </a:r>
            <a:r>
              <a:rPr lang="cs-CZ" dirty="0"/>
              <a:t>tok akcí („pozitivní scénář</a:t>
            </a:r>
            <a:r>
              <a:rPr lang="cs-CZ" dirty="0" smtClean="0"/>
              <a:t>“ - </a:t>
            </a:r>
            <a:r>
              <a:rPr lang="cs-CZ" dirty="0"/>
              <a:t>Basic </a:t>
            </a:r>
            <a:r>
              <a:rPr lang="cs-CZ" dirty="0" err="1" smtClean="0"/>
              <a:t>flow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alternativní </a:t>
            </a:r>
            <a:r>
              <a:rPr lang="cs-CZ" dirty="0"/>
              <a:t>tok akcí („pozitivní scénář</a:t>
            </a:r>
            <a:r>
              <a:rPr lang="cs-CZ" dirty="0" smtClean="0"/>
              <a:t>“ - </a:t>
            </a:r>
            <a:r>
              <a:rPr lang="cs-CZ" dirty="0" err="1"/>
              <a:t>Alternative</a:t>
            </a:r>
            <a:r>
              <a:rPr lang="cs-CZ" dirty="0"/>
              <a:t> </a:t>
            </a:r>
            <a:r>
              <a:rPr lang="cs-CZ" dirty="0" err="1" smtClean="0"/>
              <a:t>flow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výjimkový </a:t>
            </a:r>
            <a:r>
              <a:rPr lang="cs-CZ" dirty="0"/>
              <a:t>tok akcí („negativní scénář</a:t>
            </a:r>
            <a:r>
              <a:rPr lang="cs-CZ" dirty="0" smtClean="0"/>
              <a:t>“ - </a:t>
            </a:r>
            <a:r>
              <a:rPr lang="cs-CZ" dirty="0" err="1"/>
              <a:t>Exception</a:t>
            </a:r>
            <a:r>
              <a:rPr lang="cs-CZ" dirty="0"/>
              <a:t> </a:t>
            </a:r>
            <a:r>
              <a:rPr lang="cs-CZ" dirty="0" err="1" smtClean="0"/>
              <a:t>flow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výstupní podmínky (</a:t>
            </a:r>
            <a:r>
              <a:rPr lang="cs-CZ" dirty="0" err="1" smtClean="0"/>
              <a:t>Postconditions</a:t>
            </a:r>
            <a:r>
              <a:rPr lang="cs-CZ" dirty="0" smtClean="0"/>
              <a:t>)</a:t>
            </a:r>
            <a:endParaRPr lang="cs-CZ" dirty="0"/>
          </a:p>
          <a:p>
            <a:endParaRPr lang="cs-CZ" dirty="0"/>
          </a:p>
          <a:p>
            <a:r>
              <a:rPr lang="cs-CZ" dirty="0"/>
              <a:t>Pokrýváme všechny </a:t>
            </a:r>
            <a:r>
              <a:rPr lang="cs-CZ" dirty="0" smtClean="0"/>
              <a:t>toky, </a:t>
            </a:r>
            <a:r>
              <a:rPr lang="cs-CZ" dirty="0"/>
              <a:t>hlavní důraz klademe na </a:t>
            </a:r>
            <a:r>
              <a:rPr lang="cs-CZ" dirty="0" smtClean="0"/>
              <a:t>základní tok</a:t>
            </a:r>
            <a:endParaRPr lang="cs-CZ" dirty="0"/>
          </a:p>
          <a:p>
            <a:endParaRPr lang="cs-CZ" dirty="0"/>
          </a:p>
          <a:p>
            <a:r>
              <a:rPr lang="cs-CZ" dirty="0"/>
              <a:t>některé alternativy nemusí být </a:t>
            </a:r>
            <a:r>
              <a:rPr lang="cs-CZ" dirty="0" smtClean="0"/>
              <a:t>zmíněny </a:t>
            </a:r>
            <a:r>
              <a:rPr lang="cs-CZ" dirty="0"/>
              <a:t>(např. analytik na ně „zapomene“, obvykle </a:t>
            </a:r>
            <a:r>
              <a:rPr lang="cs-CZ" dirty="0" smtClean="0"/>
              <a:t>výjimky  </a:t>
            </a:r>
            <a:r>
              <a:rPr lang="cs-CZ" dirty="0"/>
              <a:t>-&gt; my si je doplníme do TC)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7399192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Případ užití </a:t>
            </a:r>
            <a:r>
              <a:rPr lang="cs-CZ" dirty="0"/>
              <a:t>- příklad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544616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UC 001: Ukládání souboru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Vstupní podmínky</a:t>
            </a:r>
            <a:r>
              <a:rPr lang="cs-CZ" dirty="0" smtClean="0"/>
              <a:t>: </a:t>
            </a:r>
            <a:r>
              <a:rPr lang="cs-CZ" dirty="0"/>
              <a:t>soubor je otevřen v textovém editoru a nebyl ještě uložen</a:t>
            </a:r>
          </a:p>
          <a:p>
            <a:pPr lvl="1"/>
            <a:r>
              <a:rPr lang="cs-CZ" dirty="0" smtClean="0">
                <a:solidFill>
                  <a:srgbClr val="FF0000"/>
                </a:solidFill>
              </a:rPr>
              <a:t>Aktér</a:t>
            </a:r>
            <a:r>
              <a:rPr lang="cs-CZ" dirty="0" smtClean="0"/>
              <a:t>: </a:t>
            </a:r>
            <a:r>
              <a:rPr lang="cs-CZ" dirty="0"/>
              <a:t>uživatel aplikace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Základní tok (BF)</a:t>
            </a:r>
            <a:r>
              <a:rPr lang="cs-CZ" dirty="0" smtClean="0"/>
              <a:t>: </a:t>
            </a:r>
            <a:r>
              <a:rPr lang="cs-CZ" dirty="0"/>
              <a:t>Uložení přes menu</a:t>
            </a:r>
          </a:p>
          <a:p>
            <a:pPr lvl="1"/>
            <a:r>
              <a:rPr lang="cs-CZ" dirty="0"/>
              <a:t>1. jdi do menu „Soubor“ a klikni na položku „Uložit soubor“</a:t>
            </a:r>
          </a:p>
          <a:p>
            <a:pPr lvl="1"/>
            <a:r>
              <a:rPr lang="cs-CZ" dirty="0"/>
              <a:t>2. zobrazí se dialog pro uložení souboru, zadej jméno, pod kterým se soubor uloží</a:t>
            </a:r>
          </a:p>
          <a:p>
            <a:pPr lvl="1"/>
            <a:r>
              <a:rPr lang="cs-CZ" dirty="0"/>
              <a:t>3. klikni v dialogu na položku „Uložit“</a:t>
            </a:r>
          </a:p>
          <a:p>
            <a:pPr lvl="1"/>
            <a:r>
              <a:rPr lang="cs-CZ" dirty="0"/>
              <a:t>4. v liště aplikace zmizí hvězdička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Alternativní tok (AF) </a:t>
            </a:r>
            <a:r>
              <a:rPr lang="cs-CZ" dirty="0">
                <a:solidFill>
                  <a:srgbClr val="FF0000"/>
                </a:solidFill>
              </a:rPr>
              <a:t>v kroku 1 BF</a:t>
            </a:r>
            <a:r>
              <a:rPr lang="cs-CZ" dirty="0"/>
              <a:t>: Uložení přes ikonu</a:t>
            </a:r>
          </a:p>
          <a:p>
            <a:pPr lvl="1"/>
            <a:r>
              <a:rPr lang="cs-CZ" dirty="0"/>
              <a:t>1. Na </a:t>
            </a:r>
            <a:r>
              <a:rPr lang="cs-CZ" dirty="0" err="1"/>
              <a:t>toolbaru</a:t>
            </a:r>
            <a:r>
              <a:rPr lang="cs-CZ" dirty="0"/>
              <a:t> klikni na ikonku s disketou</a:t>
            </a:r>
          </a:p>
          <a:p>
            <a:pPr lvl="1"/>
            <a:r>
              <a:rPr lang="cs-CZ" dirty="0"/>
              <a:t>2. pokračování BF, step 2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Výjimkový tok (EF) </a:t>
            </a:r>
            <a:r>
              <a:rPr lang="cs-CZ" dirty="0">
                <a:solidFill>
                  <a:srgbClr val="FF0000"/>
                </a:solidFill>
              </a:rPr>
              <a:t>v kroku 4 </a:t>
            </a:r>
            <a:r>
              <a:rPr lang="cs-CZ" dirty="0" smtClean="0">
                <a:solidFill>
                  <a:srgbClr val="FF0000"/>
                </a:solidFill>
              </a:rPr>
              <a:t>BF:</a:t>
            </a:r>
            <a:r>
              <a:rPr lang="cs-CZ" dirty="0" smtClean="0"/>
              <a:t> není </a:t>
            </a:r>
            <a:r>
              <a:rPr lang="cs-CZ" dirty="0"/>
              <a:t>dost místa na </a:t>
            </a:r>
            <a:r>
              <a:rPr lang="cs-CZ" dirty="0" smtClean="0"/>
              <a:t>disku </a:t>
            </a:r>
            <a:endParaRPr lang="cs-CZ" dirty="0"/>
          </a:p>
          <a:p>
            <a:pPr lvl="1"/>
            <a:r>
              <a:rPr lang="cs-CZ" dirty="0"/>
              <a:t>1. zobrazena chybová zpráva</a:t>
            </a:r>
          </a:p>
          <a:p>
            <a:pPr lvl="1"/>
            <a:r>
              <a:rPr lang="cs-CZ" dirty="0"/>
              <a:t>2. konec UC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Výstupní podmínky:</a:t>
            </a:r>
            <a:r>
              <a:rPr lang="cs-CZ" dirty="0" smtClean="0"/>
              <a:t> </a:t>
            </a:r>
            <a:r>
              <a:rPr lang="cs-CZ" dirty="0"/>
              <a:t>Soubor je uložen na disk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113622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cs-CZ" dirty="0" smtClean="0"/>
              <a:t>Případ užití </a:t>
            </a:r>
            <a:r>
              <a:rPr lang="cs-CZ" dirty="0"/>
              <a:t>- příklad </a:t>
            </a:r>
            <a:r>
              <a:rPr lang="cs-CZ" dirty="0" smtClean="0"/>
              <a:t>testů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892480" cy="5760640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TC1 (BF): uložení souboru přes menu</a:t>
            </a:r>
          </a:p>
          <a:p>
            <a:pPr lvl="1"/>
            <a:r>
              <a:rPr lang="cs-CZ" dirty="0"/>
              <a:t>1. jdi do menu „Soubor“ a klikni na položku „Uložit soubor“</a:t>
            </a:r>
          </a:p>
          <a:p>
            <a:pPr lvl="1"/>
            <a:r>
              <a:rPr lang="cs-CZ" dirty="0"/>
              <a:t>2. zobrazí se dialog pro uložení souboru, zadej jméno, pod kterým se soubor uloží</a:t>
            </a:r>
          </a:p>
          <a:p>
            <a:pPr lvl="1"/>
            <a:r>
              <a:rPr lang="cs-CZ" dirty="0"/>
              <a:t>3. klikni v dialogu na položku „Uložit“</a:t>
            </a:r>
          </a:p>
          <a:p>
            <a:pPr lvl="1"/>
            <a:r>
              <a:rPr lang="cs-CZ" dirty="0"/>
              <a:t>4. v liště aplikace zmizí hvězdička</a:t>
            </a:r>
          </a:p>
          <a:p>
            <a:pPr lvl="1"/>
            <a:r>
              <a:rPr lang="cs-CZ" dirty="0"/>
              <a:t>5. soubor je uložen na disk</a:t>
            </a:r>
          </a:p>
          <a:p>
            <a:endParaRPr lang="cs-CZ" dirty="0"/>
          </a:p>
          <a:p>
            <a:r>
              <a:rPr lang="cs-CZ" dirty="0"/>
              <a:t>TC2 (AF): uložení souboru přes ikonu</a:t>
            </a:r>
          </a:p>
          <a:p>
            <a:pPr lvl="1"/>
            <a:r>
              <a:rPr lang="cs-CZ" dirty="0"/>
              <a:t>1. Na </a:t>
            </a:r>
            <a:r>
              <a:rPr lang="cs-CZ" dirty="0" err="1"/>
              <a:t>toolbaru</a:t>
            </a:r>
            <a:r>
              <a:rPr lang="cs-CZ" dirty="0"/>
              <a:t> klikni na ikonku s disketou</a:t>
            </a:r>
          </a:p>
          <a:p>
            <a:pPr lvl="1"/>
            <a:r>
              <a:rPr lang="cs-CZ" dirty="0"/>
              <a:t>2. zobrazí se dialog pro uložení souboru, zadej jméno, pod kterým se soubor uloží</a:t>
            </a:r>
          </a:p>
          <a:p>
            <a:pPr lvl="1"/>
            <a:r>
              <a:rPr lang="cs-CZ" dirty="0"/>
              <a:t>3. klikni v dialogu na položku „Uložit“</a:t>
            </a:r>
          </a:p>
          <a:p>
            <a:pPr lvl="1"/>
            <a:r>
              <a:rPr lang="cs-CZ" dirty="0"/>
              <a:t>4. v liště aplikace zmizí hvězdička</a:t>
            </a:r>
          </a:p>
          <a:p>
            <a:pPr lvl="1"/>
            <a:r>
              <a:rPr lang="cs-CZ" dirty="0"/>
              <a:t>5. soubor je uložen na disk</a:t>
            </a:r>
          </a:p>
          <a:p>
            <a:endParaRPr lang="cs-CZ" dirty="0"/>
          </a:p>
          <a:p>
            <a:r>
              <a:rPr lang="cs-CZ" dirty="0"/>
              <a:t>TC3 (EF): nedostatek místa na disku</a:t>
            </a:r>
          </a:p>
          <a:p>
            <a:pPr lvl="1"/>
            <a:r>
              <a:rPr lang="cs-CZ" dirty="0"/>
              <a:t>0. zajisti, aby bylo na disku nedostatek místa pro plánované uložení souboru</a:t>
            </a:r>
          </a:p>
          <a:p>
            <a:pPr lvl="1"/>
            <a:r>
              <a:rPr lang="cs-CZ" dirty="0"/>
              <a:t>1. jdi do menu „Soubor“ a klikni na položku „Uložit soubor“</a:t>
            </a:r>
          </a:p>
          <a:p>
            <a:pPr lvl="1"/>
            <a:r>
              <a:rPr lang="cs-CZ" dirty="0"/>
              <a:t>2. zobrazí se dialog pro uložení souboru, zadej jméno, pod kterým se soubor uloží</a:t>
            </a:r>
          </a:p>
          <a:p>
            <a:pPr lvl="1"/>
            <a:r>
              <a:rPr lang="cs-CZ" dirty="0"/>
              <a:t>3. klikni v dialogu na položku „Uložit“</a:t>
            </a:r>
          </a:p>
          <a:p>
            <a:pPr lvl="1"/>
            <a:r>
              <a:rPr lang="cs-CZ" dirty="0"/>
              <a:t>4. zobrazena chybová zpráva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244326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Testování dle případů užití </a:t>
            </a:r>
            <a:r>
              <a:rPr lang="cs-CZ" dirty="0" smtClean="0"/>
              <a:t>- shrnutí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Případ užití (Use case) </a:t>
            </a:r>
            <a:r>
              <a:rPr lang="cs-CZ" dirty="0"/>
              <a:t>by měl být napsaný analytikem</a:t>
            </a:r>
          </a:p>
          <a:p>
            <a:r>
              <a:rPr lang="cs-CZ" dirty="0"/>
              <a:t>Pozor na pokrytí všech </a:t>
            </a:r>
            <a:r>
              <a:rPr lang="cs-CZ" dirty="0" smtClean="0"/>
              <a:t>toků</a:t>
            </a:r>
            <a:endParaRPr lang="cs-CZ" dirty="0"/>
          </a:p>
          <a:p>
            <a:r>
              <a:rPr lang="cs-CZ" dirty="0"/>
              <a:t>Může odhalit nedostatky v dokumentaci</a:t>
            </a:r>
          </a:p>
          <a:p>
            <a:r>
              <a:rPr lang="cs-CZ" dirty="0"/>
              <a:t>Nejdřív testovat </a:t>
            </a:r>
            <a:r>
              <a:rPr lang="cs-CZ" dirty="0" smtClean="0"/>
              <a:t>průchod pro základní tok, </a:t>
            </a:r>
            <a:r>
              <a:rPr lang="cs-CZ" dirty="0"/>
              <a:t>potom ostatní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5739173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cs-CZ" dirty="0" smtClean="0"/>
              <a:t>Metoda rozhodovací tabulky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686800" cy="5733256"/>
          </a:xfrm>
        </p:spPr>
        <p:txBody>
          <a:bodyPr>
            <a:normAutofit/>
          </a:bodyPr>
          <a:lstStyle/>
          <a:p>
            <a:r>
              <a:rPr lang="cs-CZ" dirty="0"/>
              <a:t>Business logika bývá založená na kombinaci několika vstupů či podmínek. Rozdílné vstupy dávají rozdílné výsledky</a:t>
            </a:r>
          </a:p>
          <a:p>
            <a:r>
              <a:rPr lang="cs-CZ" dirty="0"/>
              <a:t>Hledáme podmínky, jejichž splnění/nesplnění  ovlivňuje chování aplikace a zapisujeme je do tabulky</a:t>
            </a:r>
          </a:p>
          <a:p>
            <a:r>
              <a:rPr lang="cs-CZ" dirty="0"/>
              <a:t>Z Test </a:t>
            </a:r>
            <a:r>
              <a:rPr lang="cs-CZ" dirty="0" err="1"/>
              <a:t>Basis</a:t>
            </a:r>
            <a:r>
              <a:rPr lang="cs-CZ" dirty="0"/>
              <a:t> přiřadíme každé kombinaci podmínek </a:t>
            </a:r>
            <a:r>
              <a:rPr lang="cs-CZ" dirty="0" smtClean="0"/>
              <a:t>akci</a:t>
            </a:r>
            <a:r>
              <a:rPr lang="cs-CZ" dirty="0"/>
              <a:t>, která se má stát</a:t>
            </a:r>
          </a:p>
          <a:p>
            <a:r>
              <a:rPr lang="cs-CZ" dirty="0"/>
              <a:t>Ověříme, že se tomu skutečně stalo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72487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 mohutné testy psát?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Jen nadpis</a:t>
            </a:r>
          </a:p>
          <a:p>
            <a:r>
              <a:rPr lang="cs-CZ" dirty="0" smtClean="0"/>
              <a:t>Nadpis a popis</a:t>
            </a:r>
          </a:p>
          <a:p>
            <a:r>
              <a:rPr lang="cs-CZ" dirty="0" smtClean="0"/>
              <a:t>Kroky, které popíšou proces</a:t>
            </a:r>
          </a:p>
          <a:p>
            <a:r>
              <a:rPr lang="cs-CZ" dirty="0" smtClean="0"/>
              <a:t>Kroky, které popisují každé políčko</a:t>
            </a:r>
          </a:p>
          <a:p>
            <a:r>
              <a:rPr lang="cs-CZ" dirty="0" smtClean="0"/>
              <a:t>Testy na všechny kombinace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197583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rozhodovací tabulky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661248"/>
          </a:xfrm>
        </p:spPr>
        <p:txBody>
          <a:bodyPr>
            <a:normAutofit/>
          </a:bodyPr>
          <a:lstStyle/>
          <a:p>
            <a:r>
              <a:rPr lang="cs-CZ" dirty="0"/>
              <a:t>Sloupce tabulky jsou jednotlivá </a:t>
            </a:r>
            <a:r>
              <a:rPr lang="cs-CZ" dirty="0" smtClean="0"/>
              <a:t>kritéria </a:t>
            </a:r>
            <a:r>
              <a:rPr lang="cs-CZ" dirty="0"/>
              <a:t>či vstupní podmínky. Řádky tabulky jsou pak kombinace těchto </a:t>
            </a:r>
            <a:r>
              <a:rPr lang="cs-CZ" dirty="0" smtClean="0"/>
              <a:t>kritérií</a:t>
            </a:r>
            <a:endParaRPr lang="cs-CZ" dirty="0"/>
          </a:p>
          <a:p>
            <a:r>
              <a:rPr lang="cs-CZ" dirty="0"/>
              <a:t>Pro každý řádek tabulky napíšeme nejméně 1 TC</a:t>
            </a:r>
          </a:p>
          <a:p>
            <a:r>
              <a:rPr lang="cs-CZ" dirty="0"/>
              <a:t>Přidaná hodnota: Nezapomeneme na žádnou kombinaci vstupních parametrů</a:t>
            </a:r>
          </a:p>
          <a:p>
            <a:r>
              <a:rPr lang="cs-CZ" dirty="0"/>
              <a:t>Některé kombinace budou redundantní, ale to je třeba potvrdit s Test </a:t>
            </a:r>
            <a:r>
              <a:rPr lang="cs-CZ" dirty="0" err="1"/>
              <a:t>Basis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0269547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rozhodovací tabulky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cs-CZ" dirty="0"/>
              <a:t>Uplatnění v Integračních, Systémových a UAT</a:t>
            </a:r>
          </a:p>
          <a:p>
            <a:r>
              <a:rPr lang="cs-CZ" dirty="0"/>
              <a:t>Vhodné pro testování business logiky</a:t>
            </a:r>
          </a:p>
          <a:p>
            <a:r>
              <a:rPr lang="cs-CZ" dirty="0"/>
              <a:t>Najde chyby v uplatnění různých kombinací business pravidel v systému</a:t>
            </a:r>
          </a:p>
          <a:p>
            <a:r>
              <a:rPr lang="cs-CZ" dirty="0"/>
              <a:t>Najde chyby ve specifikaci</a:t>
            </a:r>
          </a:p>
          <a:p>
            <a:r>
              <a:rPr lang="cs-CZ" dirty="0"/>
              <a:t>Doplňují ji </a:t>
            </a:r>
            <a:r>
              <a:rPr lang="cs-CZ" dirty="0" smtClean="0"/>
              <a:t>metody tříd ekvivalence a analýza hraničních hodnot</a:t>
            </a:r>
          </a:p>
          <a:p>
            <a:r>
              <a:rPr lang="cs-CZ" dirty="0" smtClean="0"/>
              <a:t>Je </a:t>
            </a:r>
            <a:r>
              <a:rPr lang="cs-CZ" dirty="0"/>
              <a:t>potřeba vyspecifikovat všechny podmínky, které vstupují do hry.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7270321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</a:t>
            </a:r>
            <a:r>
              <a:rPr lang="cs-CZ" dirty="0" smtClean="0"/>
              <a:t>tabulky - příklad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661248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Banka nabízí klientům Kreditní kartu a Kontokorent. Klient podává žádost v svém Elektronickém bankovnictví.</a:t>
            </a:r>
          </a:p>
          <a:p>
            <a:r>
              <a:rPr lang="cs-CZ" dirty="0"/>
              <a:t>Oba produkty poskytuje jen zletilým a svéprávným klientům. </a:t>
            </a:r>
          </a:p>
          <a:p>
            <a:r>
              <a:rPr lang="cs-CZ" dirty="0"/>
              <a:t>Nesvéprávným klientům poskytuje kontokorent do výše 2.000 Kč (nejnižší možný limit pro oba produkty). </a:t>
            </a:r>
          </a:p>
          <a:p>
            <a:r>
              <a:rPr lang="cs-CZ" dirty="0"/>
              <a:t>Zletilí a svéprávní klienti, kteří produkt již vlastní, mohou pro oba produkty navyšovat úvěrový limit.</a:t>
            </a:r>
          </a:p>
          <a:p>
            <a:r>
              <a:rPr lang="cs-CZ" dirty="0"/>
              <a:t>Ověřte, že Banka bude poskytovat tyto úvěry jen vyhovujícím klientům (nebereme v potaz další podmínky).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5504830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 txBox="1"/>
          <p:nvPr/>
        </p:nvSpPr>
        <p:spPr>
          <a:xfrm>
            <a:off x="457200" y="1412776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</a:t>
            </a:r>
            <a:r>
              <a:rPr lang="cs-CZ" sz="32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Kreditku</a:t>
            </a: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</p:txBody>
      </p:sp>
      <p:graphicFrame>
        <p:nvGraphicFramePr>
          <p:cNvPr id="654" name="Shape 654"/>
          <p:cNvGraphicFramePr/>
          <p:nvPr>
            <p:extLst>
              <p:ext uri="{D42A27DB-BD31-4B8C-83A1-F6EECF244321}">
                <p14:modId xmlns:p14="http://schemas.microsoft.com/office/powerpoint/2010/main" val="1644341733"/>
              </p:ext>
            </p:extLst>
          </p:nvPr>
        </p:nvGraphicFramePr>
        <p:xfrm>
          <a:off x="467543" y="2060848"/>
          <a:ext cx="61722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Nesvéprávný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2150298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 txBox="1"/>
          <p:nvPr/>
        </p:nvSpPr>
        <p:spPr>
          <a:xfrm>
            <a:off x="457200" y="1412776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</a:t>
            </a:r>
            <a:r>
              <a:rPr lang="cs-CZ" sz="32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Kreditku</a:t>
            </a: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</p:txBody>
      </p:sp>
      <p:graphicFrame>
        <p:nvGraphicFramePr>
          <p:cNvPr id="652" name="Shape 652"/>
          <p:cNvGraphicFramePr/>
          <p:nvPr>
            <p:extLst>
              <p:ext uri="{D42A27DB-BD31-4B8C-83A1-F6EECF244321}">
                <p14:modId xmlns:p14="http://schemas.microsoft.com/office/powerpoint/2010/main" val="100724384"/>
              </p:ext>
            </p:extLst>
          </p:nvPr>
        </p:nvGraphicFramePr>
        <p:xfrm>
          <a:off x="457200" y="2054718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graphicFrame>
        <p:nvGraphicFramePr>
          <p:cNvPr id="654" name="Shape 654"/>
          <p:cNvGraphicFramePr/>
          <p:nvPr>
            <p:extLst>
              <p:ext uri="{D42A27DB-BD31-4B8C-83A1-F6EECF244321}">
                <p14:modId xmlns:p14="http://schemas.microsoft.com/office/powerpoint/2010/main" val="1647416891"/>
              </p:ext>
            </p:extLst>
          </p:nvPr>
        </p:nvGraphicFramePr>
        <p:xfrm>
          <a:off x="467543" y="2060848"/>
          <a:ext cx="61722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Nesvéprávný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267335068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 txBox="1"/>
          <p:nvPr/>
        </p:nvSpPr>
        <p:spPr>
          <a:xfrm>
            <a:off x="457200" y="1412776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</a:t>
            </a:r>
            <a:r>
              <a:rPr lang="cs-CZ" sz="32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Kreditku</a:t>
            </a: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</p:txBody>
      </p:sp>
      <p:graphicFrame>
        <p:nvGraphicFramePr>
          <p:cNvPr id="652" name="Shape 652"/>
          <p:cNvGraphicFramePr/>
          <p:nvPr>
            <p:extLst>
              <p:ext uri="{D42A27DB-BD31-4B8C-83A1-F6EECF244321}">
                <p14:modId xmlns:p14="http://schemas.microsoft.com/office/powerpoint/2010/main" val="3342257465"/>
              </p:ext>
            </p:extLst>
          </p:nvPr>
        </p:nvGraphicFramePr>
        <p:xfrm>
          <a:off x="457200" y="2054718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655" name="Shape 655"/>
          <p:cNvSpPr/>
          <p:nvPr/>
        </p:nvSpPr>
        <p:spPr>
          <a:xfrm>
            <a:off x="7884367" y="5943149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7884367" y="5511101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7884367" y="5079053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224016238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Shape 653"/>
          <p:cNvSpPr txBox="1"/>
          <p:nvPr/>
        </p:nvSpPr>
        <p:spPr>
          <a:xfrm>
            <a:off x="457200" y="1412776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</a:t>
            </a:r>
            <a:r>
              <a:rPr lang="cs-CZ" sz="32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Kreditku</a:t>
            </a: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</p:txBody>
      </p:sp>
      <p:graphicFrame>
        <p:nvGraphicFramePr>
          <p:cNvPr id="652" name="Shape 652"/>
          <p:cNvGraphicFramePr/>
          <p:nvPr>
            <p:extLst>
              <p:ext uri="{D42A27DB-BD31-4B8C-83A1-F6EECF244321}">
                <p14:modId xmlns:p14="http://schemas.microsoft.com/office/powerpoint/2010/main" val="3824421193"/>
              </p:ext>
            </p:extLst>
          </p:nvPr>
        </p:nvGraphicFramePr>
        <p:xfrm>
          <a:off x="457200" y="2054718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655" name="Shape 655"/>
          <p:cNvSpPr/>
          <p:nvPr/>
        </p:nvSpPr>
        <p:spPr>
          <a:xfrm>
            <a:off x="7884367" y="5943149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6" name="Shape 656"/>
          <p:cNvSpPr/>
          <p:nvPr/>
        </p:nvSpPr>
        <p:spPr>
          <a:xfrm>
            <a:off x="7884367" y="5511101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7" name="Shape 657"/>
          <p:cNvSpPr/>
          <p:nvPr/>
        </p:nvSpPr>
        <p:spPr>
          <a:xfrm>
            <a:off x="7884367" y="5079053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8262410" y="5082040"/>
            <a:ext cx="270029" cy="285046"/>
          </a:xfrm>
          <a:prstGeom prst="lightningBolt">
            <a:avLst/>
          </a:prstGeom>
          <a:solidFill>
            <a:srgbClr val="FFFF00"/>
          </a:solidFill>
          <a:ln w="9525" cap="flat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13254338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Shape 666"/>
          <p:cNvSpPr txBox="1"/>
          <p:nvPr/>
        </p:nvSpPr>
        <p:spPr>
          <a:xfrm>
            <a:off x="457200" y="1600200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Kontokorent:</a:t>
            </a:r>
          </a:p>
        </p:txBody>
      </p:sp>
      <p:graphicFrame>
        <p:nvGraphicFramePr>
          <p:cNvPr id="667" name="Shape 667"/>
          <p:cNvGraphicFramePr/>
          <p:nvPr>
            <p:extLst>
              <p:ext uri="{D42A27DB-BD31-4B8C-83A1-F6EECF244321}">
                <p14:modId xmlns:p14="http://schemas.microsoft.com/office/powerpoint/2010/main" val="3712910547"/>
              </p:ext>
            </p:extLst>
          </p:nvPr>
        </p:nvGraphicFramePr>
        <p:xfrm>
          <a:off x="467543" y="2276872"/>
          <a:ext cx="61722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33223986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Shape 666"/>
          <p:cNvSpPr txBox="1"/>
          <p:nvPr/>
        </p:nvSpPr>
        <p:spPr>
          <a:xfrm>
            <a:off x="457200" y="1600200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Kontokorent:</a:t>
            </a:r>
          </a:p>
        </p:txBody>
      </p:sp>
      <p:graphicFrame>
        <p:nvGraphicFramePr>
          <p:cNvPr id="665" name="Shape 665"/>
          <p:cNvGraphicFramePr/>
          <p:nvPr>
            <p:extLst>
              <p:ext uri="{D42A27DB-BD31-4B8C-83A1-F6EECF244321}">
                <p14:modId xmlns:p14="http://schemas.microsoft.com/office/powerpoint/2010/main" val="2663219039"/>
              </p:ext>
            </p:extLst>
          </p:nvPr>
        </p:nvGraphicFramePr>
        <p:xfrm>
          <a:off x="457200" y="2276872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2.000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135495719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Shape 666"/>
          <p:cNvSpPr txBox="1"/>
          <p:nvPr/>
        </p:nvSpPr>
        <p:spPr>
          <a:xfrm>
            <a:off x="457200" y="1600200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Kontokorent:</a:t>
            </a:r>
          </a:p>
        </p:txBody>
      </p:sp>
      <p:graphicFrame>
        <p:nvGraphicFramePr>
          <p:cNvPr id="665" name="Shape 665"/>
          <p:cNvGraphicFramePr/>
          <p:nvPr>
            <p:extLst>
              <p:ext uri="{D42A27DB-BD31-4B8C-83A1-F6EECF244321}">
                <p14:modId xmlns:p14="http://schemas.microsoft.com/office/powerpoint/2010/main" val="4080517577"/>
              </p:ext>
            </p:extLst>
          </p:nvPr>
        </p:nvGraphicFramePr>
        <p:xfrm>
          <a:off x="457200" y="2276872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2.000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669" name="Shape 669"/>
          <p:cNvSpPr/>
          <p:nvPr/>
        </p:nvSpPr>
        <p:spPr>
          <a:xfrm>
            <a:off x="7884367" y="6165303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0" name="Shape 670"/>
          <p:cNvSpPr/>
          <p:nvPr/>
        </p:nvSpPr>
        <p:spPr>
          <a:xfrm>
            <a:off x="7884367" y="5733255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422464256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Opakování: Jaký má být testovací případ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Co nejjednodušší</a:t>
            </a:r>
          </a:p>
          <a:p>
            <a:r>
              <a:rPr lang="cs-CZ" dirty="0" smtClean="0"/>
              <a:t>Popisuje a ověřuje jednu funkcionalitu / jeden aspekt aplikace</a:t>
            </a:r>
          </a:p>
          <a:p>
            <a:endParaRPr lang="cs-CZ" dirty="0"/>
          </a:p>
          <a:p>
            <a:r>
              <a:rPr lang="cs-CZ" dirty="0" smtClean="0"/>
              <a:t>Testy tedy pišme opravdu jednoduše, ale aby pokryly vše potřebné</a:t>
            </a:r>
          </a:p>
          <a:p>
            <a:r>
              <a:rPr lang="cs-CZ" dirty="0" smtClean="0"/>
              <a:t>Raději více jednoduchých testů, než jeden </a:t>
            </a:r>
            <a:r>
              <a:rPr lang="cs-CZ" dirty="0" err="1" smtClean="0"/>
              <a:t>megatest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Vyhneme se kombinacím? Vyhneme se popiskům všeho?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478838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Shape 666"/>
          <p:cNvSpPr txBox="1"/>
          <p:nvPr/>
        </p:nvSpPr>
        <p:spPr>
          <a:xfrm>
            <a:off x="457200" y="1600200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Kontokorent:</a:t>
            </a:r>
          </a:p>
        </p:txBody>
      </p:sp>
      <p:graphicFrame>
        <p:nvGraphicFramePr>
          <p:cNvPr id="668" name="Shape 668"/>
          <p:cNvGraphicFramePr/>
          <p:nvPr>
            <p:extLst>
              <p:ext uri="{D42A27DB-BD31-4B8C-83A1-F6EECF244321}">
                <p14:modId xmlns:p14="http://schemas.microsoft.com/office/powerpoint/2010/main" val="2460412990"/>
              </p:ext>
            </p:extLst>
          </p:nvPr>
        </p:nvGraphicFramePr>
        <p:xfrm>
          <a:off x="467543" y="2276872"/>
          <a:ext cx="8229600" cy="428575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605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 dirty="0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2.000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 / Snížit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Zamítnout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669" name="Shape 669"/>
          <p:cNvSpPr/>
          <p:nvPr/>
        </p:nvSpPr>
        <p:spPr>
          <a:xfrm>
            <a:off x="7884367" y="6165303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670" name="Shape 670"/>
          <p:cNvSpPr/>
          <p:nvPr/>
        </p:nvSpPr>
        <p:spPr>
          <a:xfrm>
            <a:off x="7884367" y="5733255"/>
            <a:ext cx="288032" cy="288032"/>
          </a:xfrm>
          <a:prstGeom prst="noSmoking">
            <a:avLst>
              <a:gd name="adj" fmla="val 18750"/>
            </a:avLst>
          </a:prstGeom>
          <a:solidFill>
            <a:srgbClr val="FF0000"/>
          </a:solidFill>
          <a:ln w="25400" cap="flat">
            <a:solidFill>
              <a:srgbClr val="0B254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175602738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/>
          <p:nvPr/>
        </p:nvSpPr>
        <p:spPr>
          <a:xfrm>
            <a:off x="457200" y="1672208"/>
            <a:ext cx="8229600" cy="49251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cs-CZ" sz="32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Klient žádá o Kontokorent – výsledek:</a:t>
            </a:r>
          </a:p>
        </p:txBody>
      </p:sp>
      <p:graphicFrame>
        <p:nvGraphicFramePr>
          <p:cNvPr id="678" name="Shape 678"/>
          <p:cNvGraphicFramePr/>
          <p:nvPr>
            <p:extLst>
              <p:ext uri="{D42A27DB-BD31-4B8C-83A1-F6EECF244321}">
                <p14:modId xmlns:p14="http://schemas.microsoft.com/office/powerpoint/2010/main" val="3839616732"/>
              </p:ext>
            </p:extLst>
          </p:nvPr>
        </p:nvGraphicFramePr>
        <p:xfrm>
          <a:off x="467543" y="2576775"/>
          <a:ext cx="8229600" cy="35166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448275"/>
                <a:gridCol w="1666525"/>
                <a:gridCol w="2057400"/>
                <a:gridCol w="2057400"/>
              </a:tblGrid>
              <a:tr h="432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Nákup / 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Akce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2.000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Nákup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Navýšení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Povolit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 (má 2000)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Zamítnout</a:t>
                      </a:r>
                    </a:p>
                  </a:txBody>
                  <a:tcPr marL="91450" marR="91450" marT="45725" marB="45725"/>
                </a:tc>
              </a:tr>
              <a:tr h="440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Navýšení (má nad 2000)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Zletilý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/>
                        <a:t>Nesvéprávný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cs-CZ" dirty="0"/>
                        <a:t>Snížit</a:t>
                      </a: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- příklad</a:t>
            </a:r>
          </a:p>
        </p:txBody>
      </p:sp>
    </p:spTree>
    <p:extLst>
      <p:ext uri="{BB962C8B-B14F-4D97-AF65-F5344CB8AC3E}">
        <p14:creationId xmlns:p14="http://schemas.microsoft.com/office/powerpoint/2010/main" val="152491447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Metoda rozhodovací tabulky </a:t>
            </a:r>
            <a:r>
              <a:rPr lang="cs-CZ" dirty="0" smtClean="0"/>
              <a:t>– shrnutí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omezení počtu testů</a:t>
            </a:r>
          </a:p>
          <a:p>
            <a:r>
              <a:rPr lang="cs-CZ" dirty="0"/>
              <a:t>Výhodná preventivní technika pro zjištění nekompletnosti a rozporů v zadání </a:t>
            </a:r>
          </a:p>
          <a:p>
            <a:r>
              <a:rPr lang="cs-CZ" dirty="0"/>
              <a:t>Značně složitá pro velké množství vstupů</a:t>
            </a:r>
          </a:p>
          <a:p>
            <a:r>
              <a:rPr lang="cs-CZ" dirty="0"/>
              <a:t>Částečná podpora nástrojů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98329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Shrnutí základních metod test analýzy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Nezajistí 100% pokrytí</a:t>
            </a:r>
          </a:p>
          <a:p>
            <a:r>
              <a:rPr lang="cs-CZ" dirty="0"/>
              <a:t>Nic za Vás neotestují</a:t>
            </a:r>
          </a:p>
          <a:p>
            <a:r>
              <a:rPr lang="cs-CZ" dirty="0"/>
              <a:t>Pomůžou Vám nezapomenout při test analýze na nic důležitého</a:t>
            </a:r>
          </a:p>
          <a:p>
            <a:r>
              <a:rPr lang="cs-CZ" dirty="0"/>
              <a:t>Udržíte si komplexní pohled na testovanou aplikaci</a:t>
            </a:r>
          </a:p>
          <a:p>
            <a:r>
              <a:rPr lang="cs-CZ" dirty="0"/>
              <a:t>Pomůžou Vám s redukcí počtu testů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475176"/>
      </p:ext>
    </p:extLst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marL="0" indent="0" algn="r">
              <a:buNone/>
            </a:pPr>
            <a:r>
              <a:rPr lang="cs-CZ" dirty="0" smtClean="0"/>
              <a:t>…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continued</a:t>
            </a:r>
            <a:r>
              <a:rPr lang="cs-CZ" dirty="0" smtClean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250957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Testy pište vzhledem k jejich konzumentům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r>
              <a:rPr lang="cs-CZ" dirty="0" smtClean="0"/>
              <a:t>Proč testy píšeme?</a:t>
            </a:r>
          </a:p>
          <a:p>
            <a:pPr lvl="1"/>
            <a:r>
              <a:rPr lang="cs-CZ" dirty="0" smtClean="0"/>
              <a:t>Aby podle nich někdo testoval</a:t>
            </a:r>
          </a:p>
          <a:p>
            <a:r>
              <a:rPr lang="cs-CZ" dirty="0" smtClean="0"/>
              <a:t>Máme interní podnikovou aplikaci? A bude testovat vyškolený uživatel?</a:t>
            </a:r>
          </a:p>
          <a:p>
            <a:pPr lvl="1"/>
            <a:r>
              <a:rPr lang="cs-CZ" dirty="0" smtClean="0"/>
              <a:t>Pak můžete testy pojmout odlehčeně</a:t>
            </a:r>
          </a:p>
          <a:p>
            <a:pPr lvl="1"/>
            <a:r>
              <a:rPr lang="cs-CZ" dirty="0" smtClean="0"/>
              <a:t>Ušetříme čas a peníze na analýze a designu testů</a:t>
            </a:r>
          </a:p>
          <a:p>
            <a:r>
              <a:rPr lang="cs-CZ" dirty="0" smtClean="0"/>
              <a:t>Máme aplikaci pro masový trh? A budou ji testovat neškolení brigádníci?</a:t>
            </a:r>
          </a:p>
          <a:p>
            <a:pPr lvl="1"/>
            <a:r>
              <a:rPr lang="cs-CZ" dirty="0" smtClean="0"/>
              <a:t>Pak je nutné testy rozepsat detailně</a:t>
            </a:r>
          </a:p>
          <a:p>
            <a:pPr lvl="1"/>
            <a:r>
              <a:rPr lang="cs-CZ" dirty="0" smtClean="0"/>
              <a:t>Ušetříme čas na vykonávání testů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61220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 co u testů nezapomenout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 předchozí přednášky</a:t>
            </a:r>
          </a:p>
          <a:p>
            <a:pPr lvl="1"/>
            <a:r>
              <a:rPr lang="cs-CZ" dirty="0" smtClean="0"/>
              <a:t>Předpoklady</a:t>
            </a:r>
          </a:p>
          <a:p>
            <a:pPr lvl="1"/>
            <a:r>
              <a:rPr lang="cs-CZ" dirty="0" err="1" smtClean="0"/>
              <a:t>Trasovatelnost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502654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návrhů testů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579296" cy="566124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Black box metody</a:t>
            </a:r>
            <a:r>
              <a:rPr lang="cs-CZ" dirty="0"/>
              <a:t> </a:t>
            </a:r>
            <a:r>
              <a:rPr lang="cs-CZ" dirty="0" smtClean="0"/>
              <a:t>– nemáme náhled do struktury (kódu) aplikace</a:t>
            </a:r>
          </a:p>
          <a:p>
            <a:r>
              <a:rPr lang="cs-CZ" dirty="0" smtClean="0"/>
              <a:t>Metoda tříd ekvivalence</a:t>
            </a:r>
          </a:p>
          <a:p>
            <a:pPr lvl="1"/>
            <a:r>
              <a:rPr lang="en-US" dirty="0" smtClean="0"/>
              <a:t>Equivalence partitioning</a:t>
            </a:r>
            <a:endParaRPr lang="en-US" dirty="0"/>
          </a:p>
          <a:p>
            <a:r>
              <a:rPr lang="cs-CZ" dirty="0" smtClean="0"/>
              <a:t>Metoda analýzy hraničních hodnot</a:t>
            </a:r>
          </a:p>
          <a:p>
            <a:pPr lvl="1"/>
            <a:r>
              <a:rPr lang="en-US" dirty="0" smtClean="0"/>
              <a:t>Boundary </a:t>
            </a:r>
            <a:r>
              <a:rPr lang="en-US" dirty="0"/>
              <a:t>values</a:t>
            </a:r>
          </a:p>
          <a:p>
            <a:r>
              <a:rPr lang="cs-CZ" dirty="0" smtClean="0"/>
              <a:t>Rozhodovací tabulka</a:t>
            </a:r>
          </a:p>
          <a:p>
            <a:pPr lvl="1"/>
            <a:r>
              <a:rPr lang="en-US" dirty="0" smtClean="0"/>
              <a:t>Decision </a:t>
            </a:r>
            <a:r>
              <a:rPr lang="en-US" dirty="0"/>
              <a:t>table</a:t>
            </a:r>
          </a:p>
          <a:p>
            <a:r>
              <a:rPr lang="cs-CZ" dirty="0" smtClean="0"/>
              <a:t>Testování změn stavů</a:t>
            </a:r>
          </a:p>
          <a:p>
            <a:pPr lvl="1"/>
            <a:r>
              <a:rPr lang="en-US" dirty="0" smtClean="0"/>
              <a:t>State </a:t>
            </a:r>
            <a:r>
              <a:rPr lang="en-US" dirty="0"/>
              <a:t>transition testing</a:t>
            </a:r>
          </a:p>
          <a:p>
            <a:r>
              <a:rPr lang="cs-CZ" dirty="0" smtClean="0"/>
              <a:t>Testování případů užití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case </a:t>
            </a:r>
            <a:r>
              <a:rPr lang="en-US" dirty="0" smtClean="0"/>
              <a:t>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8964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tříd ekvivalence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66124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Testovaná aplikace se chová pro určité skupiny hodnot stejně (třídy ekvivalence)</a:t>
            </a:r>
          </a:p>
          <a:p>
            <a:pPr lvl="1"/>
            <a:r>
              <a:rPr lang="cs-CZ" dirty="0"/>
              <a:t>Stačí testovat jen jednu hodnotu z každé takové skupiny =&gt; snížení počtu prováděných testů</a:t>
            </a:r>
          </a:p>
          <a:p>
            <a:pPr lvl="1"/>
            <a:r>
              <a:rPr lang="cs-CZ" dirty="0"/>
              <a:t>U každé třídy ověříme hodnoty uvnitř i vně této třídy</a:t>
            </a:r>
          </a:p>
          <a:p>
            <a:endParaRPr lang="cs-CZ" dirty="0"/>
          </a:p>
          <a:p>
            <a:r>
              <a:rPr lang="cs-CZ" dirty="0"/>
              <a:t>Otázka: Jak zjistit pro které skupiny hodnot se  aplikace chová stejně?</a:t>
            </a:r>
          </a:p>
          <a:p>
            <a:pPr lvl="1"/>
            <a:r>
              <a:rPr lang="cs-CZ" dirty="0"/>
              <a:t>Funkční specifikace</a:t>
            </a:r>
          </a:p>
          <a:p>
            <a:pPr lvl="1"/>
            <a:r>
              <a:rPr lang="cs-CZ" dirty="0"/>
              <a:t>Konzultace s programátorem</a:t>
            </a:r>
          </a:p>
          <a:p>
            <a:pPr lvl="1"/>
            <a:r>
              <a:rPr lang="cs-CZ" dirty="0"/>
              <a:t>Technická omezení</a:t>
            </a:r>
          </a:p>
          <a:p>
            <a:endParaRPr lang="cs-CZ" dirty="0"/>
          </a:p>
          <a:p>
            <a:r>
              <a:rPr lang="cs-CZ" dirty="0"/>
              <a:t>Na každou třídu ekvivalence pak připadne jeden TC.</a:t>
            </a:r>
          </a:p>
          <a:p>
            <a:pPr lvl="1"/>
            <a:r>
              <a:rPr lang="cs-CZ" dirty="0" smtClean="0"/>
              <a:t>Pokrytí: </a:t>
            </a:r>
            <a:r>
              <a:rPr lang="cs-CZ" dirty="0"/>
              <a:t>Počet otestovaných tříd lomeno celkový počet tříd</a:t>
            </a:r>
          </a:p>
          <a:p>
            <a:pPr lvl="1"/>
            <a:r>
              <a:rPr lang="cs-CZ" dirty="0"/>
              <a:t>POZOR: Více testů na danou třídu neznamená zvýšení </a:t>
            </a:r>
            <a:r>
              <a:rPr lang="cs-CZ" dirty="0" smtClean="0"/>
              <a:t>pokrytí.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2789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tříd </a:t>
            </a:r>
            <a:r>
              <a:rPr lang="cs-CZ" dirty="0" smtClean="0"/>
              <a:t>ekvivalence – příklad 1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5589240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Banka </a:t>
            </a:r>
            <a:r>
              <a:rPr lang="cs-CZ" dirty="0"/>
              <a:t>nabízí svým klientům Kreditku a Kontokorent. Klient o ni žádá v ELB. Při přihlášení klienta si systém dotáhne informace o klientovi a jeho stávajících produktech.</a:t>
            </a:r>
          </a:p>
          <a:p>
            <a:r>
              <a:rPr lang="cs-CZ" dirty="0"/>
              <a:t>Na formuláři Projevení zájmu nabídne banka klientovi KK nebo KTK.</a:t>
            </a:r>
          </a:p>
          <a:p>
            <a:pPr lvl="1"/>
            <a:r>
              <a:rPr lang="cs-CZ" dirty="0"/>
              <a:t>Klient si vybere, o jaký produkt bude žádat (klikne na ikonu)</a:t>
            </a:r>
          </a:p>
          <a:p>
            <a:pPr lvl="1"/>
            <a:r>
              <a:rPr lang="cs-CZ" dirty="0"/>
              <a:t>Pokud klient ještě nevlastní daný produkt, zobrazí se mu formulář žádosti o nový produkt</a:t>
            </a:r>
          </a:p>
          <a:p>
            <a:pPr lvl="1"/>
            <a:r>
              <a:rPr lang="cs-CZ" dirty="0"/>
              <a:t>Pokud klient už produkt vlastní, zobrazí se mu formulář žádosti o navýšení.</a:t>
            </a:r>
          </a:p>
          <a:p>
            <a:r>
              <a:rPr lang="cs-CZ" dirty="0"/>
              <a:t>Jakékoli další validace a </a:t>
            </a:r>
            <a:r>
              <a:rPr lang="cs-CZ" dirty="0" err="1"/>
              <a:t>scoring</a:t>
            </a:r>
            <a:r>
              <a:rPr lang="cs-CZ" dirty="0"/>
              <a:t> klienta je až na dalších stránkách formuláře.</a:t>
            </a:r>
          </a:p>
          <a:p>
            <a:endParaRPr lang="cs-CZ" dirty="0" smtClean="0"/>
          </a:p>
          <a:p>
            <a:r>
              <a:rPr lang="cs-CZ" dirty="0" smtClean="0"/>
              <a:t>Jaké </a:t>
            </a:r>
            <a:r>
              <a:rPr lang="cs-CZ" dirty="0"/>
              <a:t>třídy ekvivalence použijete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582794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FIS_CZ_43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10424</TotalTime>
  <Words>2926</Words>
  <Application>Microsoft Office PowerPoint</Application>
  <PresentationFormat>On-screen Show (4:3)</PresentationFormat>
  <Paragraphs>708</Paragraphs>
  <Slides>44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Prezentace_FIS_CZ_43</vt:lpstr>
      <vt:lpstr>4IT474 - Analýza a návrh testů</vt:lpstr>
      <vt:lpstr>Kde jsme v procesu – tvorba testů</vt:lpstr>
      <vt:lpstr>Jak mohutné testy psát?</vt:lpstr>
      <vt:lpstr>Opakování: Jaký má být testovací případ</vt:lpstr>
      <vt:lpstr>Testy pište vzhledem k jejich konzumentům</vt:lpstr>
      <vt:lpstr>Na co u testů nezapomenout</vt:lpstr>
      <vt:lpstr>Metody návrhů testů</vt:lpstr>
      <vt:lpstr>Metoda tříd ekvivalence</vt:lpstr>
      <vt:lpstr>Metoda tříd ekvivalence – příklad 1</vt:lpstr>
      <vt:lpstr>Metoda tříd ekvivalence – příklad 1</vt:lpstr>
      <vt:lpstr>Metoda tříd ekvivalence – příklad 2</vt:lpstr>
      <vt:lpstr>Metoda tříd ekvivalence – příklad 2</vt:lpstr>
      <vt:lpstr>Metoda tříd ekvivalence – shrnutí</vt:lpstr>
      <vt:lpstr>Metoda analýzy hraničních hodnot (boundary values)</vt:lpstr>
      <vt:lpstr>Metoda analýzy hraničních hodnot – příklad</vt:lpstr>
      <vt:lpstr>Metoda analýzy hraničních hodnot – příklad</vt:lpstr>
      <vt:lpstr>Metoda analýzy hraničních hodnot – příklad 2</vt:lpstr>
      <vt:lpstr>Analýza hraničních hodnot – řeš. příkladu 2</vt:lpstr>
      <vt:lpstr>Analýza hraničních hodnot – řeš. příkladu 2</vt:lpstr>
      <vt:lpstr>Analýza hraničních hodnot – řeš. příkladu 2</vt:lpstr>
      <vt:lpstr>Analýza hraničních hodnot – shrnutí</vt:lpstr>
      <vt:lpstr>Testování změn stavů (State transition testing) </vt:lpstr>
      <vt:lpstr>Testování změn stavů – životní cyklus defektu</vt:lpstr>
      <vt:lpstr>Testování změn stavů – shrnutí</vt:lpstr>
      <vt:lpstr>Testování dle případů užití (Use Case testing)</vt:lpstr>
      <vt:lpstr>Případ užití - příklad </vt:lpstr>
      <vt:lpstr>Případ užití - příklad testů</vt:lpstr>
      <vt:lpstr>Testování dle případů užití - shrnutí</vt:lpstr>
      <vt:lpstr>Metoda rozhodovací tabulky</vt:lpstr>
      <vt:lpstr>Metoda rozhodovací tabulky</vt:lpstr>
      <vt:lpstr>Metoda rozhodovací tabulky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- příklad</vt:lpstr>
      <vt:lpstr>Metoda rozhodovací tabulky – shrnutí</vt:lpstr>
      <vt:lpstr>Shrnutí základních metod test analýzy </vt:lpstr>
      <vt:lpstr>PowerPoint Presentation</vt:lpstr>
    </vt:vector>
  </TitlesOfParts>
  <Company>Ness Czech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a návrh testů</dc:title>
  <dc:creator>Zdenek Grossl</dc:creator>
  <cp:lastModifiedBy>Zdenek Grossl</cp:lastModifiedBy>
  <cp:revision>59</cp:revision>
  <dcterms:created xsi:type="dcterms:W3CDTF">2016-06-15T19:15:01Z</dcterms:created>
  <dcterms:modified xsi:type="dcterms:W3CDTF">2017-02-05T20:17:50Z</dcterms:modified>
</cp:coreProperties>
</file>